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80" r:id="rId3"/>
    <p:sldId id="260" r:id="rId5"/>
    <p:sldId id="304" r:id="rId6"/>
    <p:sldId id="265" r:id="rId7"/>
    <p:sldId id="261" r:id="rId8"/>
    <p:sldId id="271" r:id="rId9"/>
    <p:sldId id="272" r:id="rId10"/>
    <p:sldId id="308" r:id="rId11"/>
    <p:sldId id="311" r:id="rId12"/>
    <p:sldId id="314" r:id="rId13"/>
    <p:sldId id="317" r:id="rId14"/>
    <p:sldId id="318" r:id="rId15"/>
    <p:sldId id="319" r:id="rId16"/>
  </p:sldIdLst>
  <p:sldSz cx="12192000" cy="6858000"/>
  <p:notesSz cx="6858000" cy="9144000"/>
  <p:embeddedFontLst>
    <p:embeddedFont>
      <p:font typeface="楷体" panose="02010609060101010101" charset="-122"/>
      <p:regular r:id="rId20"/>
    </p:embeddedFont>
    <p:embeddedFont>
      <p:font typeface="汉仪元隆黑 90W" panose="00020600040101010101" pitchFamily="18" charset="-122"/>
      <p:regular r:id="rId21"/>
    </p:embeddedFont>
    <p:embeddedFont>
      <p:font typeface="微软雅黑" panose="020B0503020204020204" charset="-122"/>
      <p:regular r:id="rId22"/>
    </p:embeddedFont>
    <p:embeddedFont>
      <p:font typeface="等线" panose="02010600030101010101" charset="-122"/>
      <p:regular r:id="rId23"/>
    </p:embeddedFont>
    <p:embeddedFont>
      <p:font typeface="等线 Light" panose="02010600030101010101" charset="-122"/>
      <p:regular r:id="rId24"/>
    </p:embeddedFont>
    <p:embeddedFont>
      <p:font typeface="Calibri" panose="020F0502020204030204" charset="0"/>
      <p:regular r:id="rId25"/>
      <p:bold r:id="rId26"/>
      <p:italic r:id="rId27"/>
      <p:boldItalic r:id="rId2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09" userDrawn="1">
          <p15:clr>
            <a:srgbClr val="A4A3A4"/>
          </p15:clr>
        </p15:guide>
        <p15:guide id="2" orient="horz" pos="39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A45B"/>
    <a:srgbClr val="E0F6F1"/>
    <a:srgbClr val="F4FEFB"/>
    <a:srgbClr val="017E13"/>
    <a:srgbClr val="CCEFAF"/>
    <a:srgbClr val="F5FFFB"/>
    <a:srgbClr val="019516"/>
    <a:srgbClr val="019D17"/>
    <a:srgbClr val="8EDC4E"/>
    <a:srgbClr val="227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66" d="100"/>
          <a:sy n="66" d="100"/>
        </p:scale>
        <p:origin x="1080" y="1056"/>
      </p:cViewPr>
      <p:guideLst>
        <p:guide pos="509"/>
        <p:guide orient="horz" pos="3904"/>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font" Target="fonts/font9.fntdata"/><Relationship Id="rId27" Type="http://schemas.openxmlformats.org/officeDocument/2006/relationships/font" Target="fonts/font8.fntdata"/><Relationship Id="rId26" Type="http://schemas.openxmlformats.org/officeDocument/2006/relationships/font" Target="fonts/font7.fntdata"/><Relationship Id="rId25" Type="http://schemas.openxmlformats.org/officeDocument/2006/relationships/font" Target="fonts/font6.fntdata"/><Relationship Id="rId24" Type="http://schemas.openxmlformats.org/officeDocument/2006/relationships/font" Target="fonts/font5.fntdata"/><Relationship Id="rId23" Type="http://schemas.openxmlformats.org/officeDocument/2006/relationships/font" Target="fonts/font4.fntdata"/><Relationship Id="rId22" Type="http://schemas.openxmlformats.org/officeDocument/2006/relationships/font" Target="fonts/font3.fntdata"/><Relationship Id="rId21" Type="http://schemas.openxmlformats.org/officeDocument/2006/relationships/font" Target="fonts/font2.fntdata"/><Relationship Id="rId20" Type="http://schemas.openxmlformats.org/officeDocument/2006/relationships/font" Target="fonts/font1.fntdata"/><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DA2CC75-8280-4D50-8556-C2874ADEF926}"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E190E77-D57C-49F8-ADC2-FB99C50EBC2E}"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5000"/>
    </mc:Choice>
    <mc:Fallback>
      <p:transition spd="slow" advTm="5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2CC75-8280-4D50-8556-C2874ADEF926}"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190E77-D57C-49F8-ADC2-FB99C50EBC2E}" type="slidenum">
              <a:rPr lang="zh-CN" altLang="en-US" smtClean="0"/>
            </a:fld>
            <a:endParaRPr lang="zh-CN" altLang="en-US"/>
          </a:p>
        </p:txBody>
      </p:sp>
      <p:sp>
        <p:nvSpPr>
          <p:cNvPr id="7" name="页面-上"/>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页面-下"/>
          <p:cNvSpPr/>
          <p:nvPr userDrawn="1"/>
        </p:nvSpPr>
        <p:spPr>
          <a:xfrm>
            <a:off x="5778500" y="22860000"/>
            <a:ext cx="635000" cy="635000"/>
          </a:xfrm>
          <a:prstGeom prst="ellipse">
            <a:avLst/>
          </a:prstGeom>
          <a:noFill/>
          <a:ln w="12700" cap="flat" cmpd="sng" algn="ctr">
            <a:noFill/>
            <a:prstDash val="solid"/>
            <a:miter lim="800000"/>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dur="2000" advTm="5000"/>
    </mc:Choice>
    <mc:Fallback>
      <p:transition spd="slow" advTm="5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6.png"/><Relationship Id="rId7" Type="http://schemas.microsoft.com/office/2007/relationships/media" Target="../media/media1.mp3"/><Relationship Id="rId6" Type="http://schemas.openxmlformats.org/officeDocument/2006/relationships/audio" Target="../media/media1.mp3"/><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microsoft.com/office/2007/relationships/hdphoto" Target="../media/image2.wdp"/><Relationship Id="rId10" Type="http://schemas.openxmlformats.org/officeDocument/2006/relationships/notesSlide" Target="../notesSlides/notesSlide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1.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4.png"/><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4.xml"/><Relationship Id="rId7" Type="http://schemas.openxmlformats.org/officeDocument/2006/relationships/tags" Target="../tags/tag3.xml"/><Relationship Id="rId6" Type="http://schemas.openxmlformats.org/officeDocument/2006/relationships/tags" Target="../tags/tag2.xml"/><Relationship Id="rId5" Type="http://schemas.openxmlformats.org/officeDocument/2006/relationships/tags" Target="../tags/tag1.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5.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6.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xml"/><Relationship Id="rId4" Type="http://schemas.microsoft.com/office/2007/relationships/hdphoto" Target="../media/image10.wdp"/><Relationship Id="rId3" Type="http://schemas.openxmlformats.org/officeDocument/2006/relationships/image" Target="../media/image9.png"/><Relationship Id="rId2" Type="http://schemas.microsoft.com/office/2007/relationships/hdphoto" Target="../media/image8.wdp"/><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p:cNvPicPr>
            <a:picLocks noChangeAspect="1"/>
          </p:cNvPicPr>
          <p:nvPr/>
        </p:nvPicPr>
        <p:blipFill>
          <a:blip r:embed="rId1">
            <a:extLst>
              <a:ext uri="{BEBA8EAE-BF5A-486C-A8C5-ECC9F3942E4B}">
                <a14:imgProps xmlns:a14="http://schemas.microsoft.com/office/drawing/2010/main">
                  <a14:imgLayer r:embed="rId2">
                    <a14:imgEffect>
                      <a14:brightnessContrast contrast="40000"/>
                    </a14:imgEffect>
                  </a14:imgLayer>
                </a14:imgProps>
              </a:ext>
              <a:ext uri="{28A0092B-C50C-407E-A947-70E740481C1C}">
                <a14:useLocalDpi xmlns:a14="http://schemas.microsoft.com/office/drawing/2010/main" val="0"/>
              </a:ext>
            </a:extLst>
          </a:blip>
          <a:srcRect r="11111"/>
          <a:stretch>
            <a:fillRect/>
          </a:stretch>
        </p:blipFill>
        <p:spPr>
          <a:xfrm>
            <a:off x="-635" y="0"/>
            <a:ext cx="1238631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pic>
        <p:nvPicPr>
          <p:cNvPr id="26" name="图片 25"/>
          <p:cNvPicPr>
            <a:picLocks noChangeAspect="1"/>
          </p:cNvPicPr>
          <p:nvPr/>
        </p:nvPicPr>
        <p:blipFill>
          <a:blip r:embed="rId3">
            <a:extLst>
              <a:ext uri="{28A0092B-C50C-407E-A947-70E740481C1C}">
                <a14:useLocalDpi xmlns:a14="http://schemas.microsoft.com/office/drawing/2010/main" val="0"/>
              </a:ext>
            </a:extLst>
          </a:blip>
          <a:srcRect b="711"/>
          <a:stretch>
            <a:fillRect/>
          </a:stretch>
        </p:blipFill>
        <p:spPr>
          <a:xfrm>
            <a:off x="5845471" y="1967015"/>
            <a:ext cx="6087128" cy="4497686"/>
          </a:xfrm>
          <a:custGeom>
            <a:avLst/>
            <a:gdLst>
              <a:gd name="connsiteX0" fmla="*/ 0 w 7201800"/>
              <a:gd name="connsiteY0" fmla="*/ 0 h 5321300"/>
              <a:gd name="connsiteX1" fmla="*/ 7201800 w 7201800"/>
              <a:gd name="connsiteY1" fmla="*/ 0 h 5321300"/>
              <a:gd name="connsiteX2" fmla="*/ 7201800 w 7201800"/>
              <a:gd name="connsiteY2" fmla="*/ 5321300 h 5321300"/>
              <a:gd name="connsiteX3" fmla="*/ 0 w 7201800"/>
              <a:gd name="connsiteY3" fmla="*/ 5321300 h 5321300"/>
            </a:gdLst>
            <a:ahLst/>
            <a:cxnLst>
              <a:cxn ang="0">
                <a:pos x="connsiteX0" y="connsiteY0"/>
              </a:cxn>
              <a:cxn ang="0">
                <a:pos x="connsiteX1" y="connsiteY1"/>
              </a:cxn>
              <a:cxn ang="0">
                <a:pos x="connsiteX2" y="connsiteY2"/>
              </a:cxn>
              <a:cxn ang="0">
                <a:pos x="connsiteX3" y="connsiteY3"/>
              </a:cxn>
            </a:cxnLst>
            <a:rect l="l" t="t" r="r" b="b"/>
            <a:pathLst>
              <a:path w="7201800" h="5321300">
                <a:moveTo>
                  <a:pt x="0" y="0"/>
                </a:moveTo>
                <a:lnTo>
                  <a:pt x="7201800" y="0"/>
                </a:lnTo>
                <a:lnTo>
                  <a:pt x="7201800" y="5321300"/>
                </a:lnTo>
                <a:lnTo>
                  <a:pt x="0" y="5321300"/>
                </a:lnTo>
                <a:close/>
              </a:path>
            </a:pathLst>
          </a:cu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0" name="图片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541760"/>
            <a:ext cx="12192000" cy="1316240"/>
          </a:xfrm>
          <a:prstGeom prst="rect">
            <a:avLst/>
          </a:prstGeom>
        </p:spPr>
      </p:pic>
      <p:pic>
        <p:nvPicPr>
          <p:cNvPr id="34" name="图片 33"/>
          <p:cNvPicPr>
            <a:picLocks noChangeAspect="1"/>
          </p:cNvPicPr>
          <p:nvPr/>
        </p:nvPicPr>
        <p:blipFill rotWithShape="1">
          <a:blip r:embed="rId5">
            <a:extLst>
              <a:ext uri="{28A0092B-C50C-407E-A947-70E740481C1C}">
                <a14:useLocalDpi xmlns:a14="http://schemas.microsoft.com/office/drawing/2010/main" val="0"/>
              </a:ext>
            </a:extLst>
          </a:blip>
          <a:srcRect l="1" r="59407" b="67363"/>
          <a:stretch>
            <a:fillRect/>
          </a:stretch>
        </p:blipFill>
        <p:spPr>
          <a:xfrm>
            <a:off x="1" y="0"/>
            <a:ext cx="2743199" cy="1953355"/>
          </a:xfrm>
          <a:custGeom>
            <a:avLst/>
            <a:gdLst>
              <a:gd name="connsiteX0" fmla="*/ 0 w 3143270"/>
              <a:gd name="connsiteY0" fmla="*/ 0 h 2238234"/>
              <a:gd name="connsiteX1" fmla="*/ 3143270 w 3143270"/>
              <a:gd name="connsiteY1" fmla="*/ 0 h 2238234"/>
              <a:gd name="connsiteX2" fmla="*/ 3143270 w 3143270"/>
              <a:gd name="connsiteY2" fmla="*/ 1282700 h 2238234"/>
              <a:gd name="connsiteX3" fmla="*/ 2622553 w 3143270"/>
              <a:gd name="connsiteY3" fmla="*/ 1282700 h 2238234"/>
              <a:gd name="connsiteX4" fmla="*/ 2412999 w 3143270"/>
              <a:gd name="connsiteY4" fmla="*/ 1492254 h 2238234"/>
              <a:gd name="connsiteX5" fmla="*/ 2412999 w 3143270"/>
              <a:gd name="connsiteY5" fmla="*/ 2238234 h 2238234"/>
              <a:gd name="connsiteX6" fmla="*/ 0 w 3143270"/>
              <a:gd name="connsiteY6" fmla="*/ 2238234 h 223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70" h="2238234">
                <a:moveTo>
                  <a:pt x="0" y="0"/>
                </a:moveTo>
                <a:lnTo>
                  <a:pt x="3143270" y="0"/>
                </a:lnTo>
                <a:lnTo>
                  <a:pt x="3143270" y="1282700"/>
                </a:lnTo>
                <a:lnTo>
                  <a:pt x="2622553" y="1282700"/>
                </a:lnTo>
                <a:cubicBezTo>
                  <a:pt x="2506820" y="1282700"/>
                  <a:pt x="2412999" y="1376521"/>
                  <a:pt x="2412999" y="1492254"/>
                </a:cubicBezTo>
                <a:lnTo>
                  <a:pt x="2412999" y="2238234"/>
                </a:lnTo>
                <a:lnTo>
                  <a:pt x="0" y="2238234"/>
                </a:lnTo>
                <a:close/>
              </a:path>
            </a:pathLst>
          </a:custGeom>
        </p:spPr>
      </p:pic>
      <p:sp>
        <p:nvSpPr>
          <p:cNvPr id="22" name="文本框 21"/>
          <p:cNvSpPr txBox="1"/>
          <p:nvPr/>
        </p:nvSpPr>
        <p:spPr>
          <a:xfrm>
            <a:off x="562610" y="2529840"/>
            <a:ext cx="8213090" cy="1043305"/>
          </a:xfrm>
          <a:prstGeom prst="rect">
            <a:avLst/>
          </a:prstGeom>
          <a:noFill/>
        </p:spPr>
        <p:txBody>
          <a:bodyPr wrap="square">
            <a:noAutofit/>
          </a:bodyPr>
          <a:lstStyle/>
          <a:p>
            <a:pPr lvl="0" fontAlgn="base">
              <a:lnSpc>
                <a:spcPct val="120000"/>
              </a:lnSpc>
              <a:defRPr/>
            </a:pPr>
            <a:r>
              <a:rPr lang="zh-CN" altLang="en-US" sz="3600" b="1" spc="-100" dirty="0">
                <a:ln w="15875"/>
                <a:gradFill>
                  <a:gsLst>
                    <a:gs pos="0">
                      <a:schemeClr val="accent1"/>
                    </a:gs>
                    <a:gs pos="100000">
                      <a:schemeClr val="accent6"/>
                    </a:gs>
                  </a:gsLst>
                  <a:lin ang="2700000" scaled="0"/>
                </a:gradFill>
                <a:effectLst/>
                <a:latin typeface="楷体" panose="02010609060101010101" charset="-122"/>
                <a:ea typeface="楷体" panose="02010609060101010101" charset="-122"/>
                <a:cs typeface="字魂143号-正酷超级黑" panose="00000500000000000000" charset="-122"/>
                <a:sym typeface="Arial" panose="020B0604020202020204" pitchFamily="34" charset="0"/>
              </a:rPr>
              <a:t>《2025年矿山安全生产重点工作实施方案》</a:t>
            </a:r>
            <a:endParaRPr lang="zh-CN" altLang="en-US" sz="3600" b="1" spc="-100" dirty="0">
              <a:ln w="15875"/>
              <a:gradFill>
                <a:gsLst>
                  <a:gs pos="0">
                    <a:schemeClr val="accent1"/>
                  </a:gs>
                  <a:gs pos="100000">
                    <a:schemeClr val="accent6"/>
                  </a:gs>
                </a:gsLst>
                <a:lin ang="2700000" scaled="0"/>
              </a:gradFill>
              <a:effectLst/>
              <a:latin typeface="楷体" panose="02010609060101010101" charset="-122"/>
              <a:ea typeface="楷体" panose="02010609060101010101" charset="-122"/>
              <a:cs typeface="字魂143号-正酷超级黑" panose="00000500000000000000" charset="-122"/>
              <a:sym typeface="Arial" panose="020B0604020202020204" pitchFamily="34" charset="0"/>
            </a:endParaRPr>
          </a:p>
        </p:txBody>
      </p:sp>
      <p:sp>
        <p:nvSpPr>
          <p:cNvPr id="28" name="文本框 27"/>
          <p:cNvSpPr txBox="1"/>
          <p:nvPr/>
        </p:nvSpPr>
        <p:spPr>
          <a:xfrm>
            <a:off x="1722105" y="1436260"/>
            <a:ext cx="6324600" cy="829945"/>
          </a:xfrm>
          <a:prstGeom prst="rect">
            <a:avLst/>
          </a:prstGeom>
          <a:noFill/>
        </p:spPr>
        <p:txBody>
          <a:bodyPr wrap="square" rtlCol="0">
            <a:spAutoFit/>
          </a:bodyPr>
          <a:lstStyle/>
          <a:p>
            <a:pPr algn="ctr"/>
            <a:r>
              <a:rPr lang="zh-CN" altLang="en-US" sz="48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鄂托克前旗</a:t>
            </a:r>
            <a:r>
              <a:rPr lang="zh-CN" altLang="en-US" sz="2000"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Arial" panose="020B0604020202020204" pitchFamily="34" charset="0"/>
              </a:rPr>
              <a:t> </a:t>
            </a:r>
            <a:endParaRPr lang="en-US" altLang="zh-CN" sz="2000" dirty="0">
              <a:solidFill>
                <a:schemeClr val="tx1">
                  <a:lumMod val="75000"/>
                  <a:lumOff val="25000"/>
                </a:schemeClr>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21" name="图片 20"/>
          <p:cNvPicPr>
            <a:picLocks noChangeAspect="1"/>
          </p:cNvPicPr>
          <p:nvPr/>
        </p:nvPicPr>
        <p:blipFill rotWithShape="1">
          <a:blip r:embed="rId5">
            <a:extLst>
              <a:ext uri="{28A0092B-C50C-407E-A947-70E740481C1C}">
                <a14:useLocalDpi xmlns:a14="http://schemas.microsoft.com/office/drawing/2010/main" val="0"/>
              </a:ext>
            </a:extLst>
          </a:blip>
          <a:srcRect l="11119" t="14580" r="55928" b="52783"/>
          <a:stretch>
            <a:fillRect/>
          </a:stretch>
        </p:blipFill>
        <p:spPr>
          <a:xfrm rot="19691237">
            <a:off x="9354158" y="244513"/>
            <a:ext cx="1967129" cy="1725412"/>
          </a:xfrm>
          <a:custGeom>
            <a:avLst/>
            <a:gdLst>
              <a:gd name="connsiteX0" fmla="*/ 0 w 3143270"/>
              <a:gd name="connsiteY0" fmla="*/ 0 h 2238234"/>
              <a:gd name="connsiteX1" fmla="*/ 3143270 w 3143270"/>
              <a:gd name="connsiteY1" fmla="*/ 0 h 2238234"/>
              <a:gd name="connsiteX2" fmla="*/ 3143270 w 3143270"/>
              <a:gd name="connsiteY2" fmla="*/ 1282700 h 2238234"/>
              <a:gd name="connsiteX3" fmla="*/ 2622553 w 3143270"/>
              <a:gd name="connsiteY3" fmla="*/ 1282700 h 2238234"/>
              <a:gd name="connsiteX4" fmla="*/ 2412999 w 3143270"/>
              <a:gd name="connsiteY4" fmla="*/ 1492254 h 2238234"/>
              <a:gd name="connsiteX5" fmla="*/ 2412999 w 3143270"/>
              <a:gd name="connsiteY5" fmla="*/ 2238234 h 2238234"/>
              <a:gd name="connsiteX6" fmla="*/ 0 w 3143270"/>
              <a:gd name="connsiteY6" fmla="*/ 2238234 h 2238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3270" h="2238234">
                <a:moveTo>
                  <a:pt x="0" y="0"/>
                </a:moveTo>
                <a:lnTo>
                  <a:pt x="3143270" y="0"/>
                </a:lnTo>
                <a:lnTo>
                  <a:pt x="3143270" y="1282700"/>
                </a:lnTo>
                <a:lnTo>
                  <a:pt x="2622553" y="1282700"/>
                </a:lnTo>
                <a:cubicBezTo>
                  <a:pt x="2506820" y="1282700"/>
                  <a:pt x="2412999" y="1376521"/>
                  <a:pt x="2412999" y="1492254"/>
                </a:cubicBezTo>
                <a:lnTo>
                  <a:pt x="2412999" y="2238234"/>
                </a:lnTo>
                <a:lnTo>
                  <a:pt x="0" y="2238234"/>
                </a:lnTo>
                <a:close/>
              </a:path>
            </a:pathLst>
          </a:custGeom>
        </p:spPr>
      </p:pic>
      <p:pic>
        <p:nvPicPr>
          <p:cNvPr id="25" name="mp3-5b9bd9e52a836566">
            <a:hlinkClick r:id="" action="ppaction://media"/>
          </p:cNvPr>
          <p:cNvPicPr>
            <a:picLocks noChangeAspect="1"/>
          </p:cNvPicPr>
          <p:nvPr>
            <a:audioFile r:link="rId6"/>
            <p:extLst>
              <p:ext uri="{DAA4B4D4-6D71-4841-9C94-3DE7FCFB9230}">
                <p14:media xmlns:p14="http://schemas.microsoft.com/office/powerpoint/2010/main" r:embed="rId7"/>
              </p:ext>
            </p:extLst>
          </p:nvPr>
        </p:nvPicPr>
        <p:blipFill>
          <a:blip r:embed="rId8"/>
          <a:stretch>
            <a:fillRect/>
          </a:stretch>
        </p:blipFill>
        <p:spPr>
          <a:xfrm>
            <a:off x="3876675" y="-1038225"/>
            <a:ext cx="609600" cy="609600"/>
          </a:xfrm>
          <a:prstGeom prst="rect">
            <a:avLst/>
          </a:prstGeom>
        </p:spPr>
      </p:pic>
      <p:sp>
        <p:nvSpPr>
          <p:cNvPr id="9" name="文本框 8"/>
          <p:cNvSpPr txBox="1"/>
          <p:nvPr/>
        </p:nvSpPr>
        <p:spPr>
          <a:xfrm>
            <a:off x="3572510" y="3644265"/>
            <a:ext cx="2413000" cy="922020"/>
          </a:xfrm>
          <a:prstGeom prst="rect">
            <a:avLst/>
          </a:prstGeom>
          <a:noFill/>
        </p:spPr>
        <p:txBody>
          <a:bodyPr wrap="square" rtlCol="0">
            <a:spAutoFit/>
          </a:bodyPr>
          <a:p>
            <a:r>
              <a:rPr lang="en-US" altLang="zh-CN" sz="5400"/>
              <a:t> </a:t>
            </a:r>
            <a:r>
              <a:rPr lang="en-US" altLang="zh-CN" sz="4400"/>
              <a:t> </a:t>
            </a:r>
            <a:r>
              <a:rPr lang="zh-CN" altLang="en-US" sz="4400">
                <a:ln w="15875"/>
                <a:gradFill>
                  <a:gsLst>
                    <a:gs pos="0">
                      <a:schemeClr val="accent1">
                        <a:hueMod val="80000"/>
                      </a:schemeClr>
                    </a:gs>
                    <a:gs pos="100000">
                      <a:schemeClr val="accent1">
                        <a:alpha val="100000"/>
                      </a:schemeClr>
                    </a:gs>
                  </a:gsLst>
                  <a:lin ang="2700000" scaled="0"/>
                </a:gradFill>
                <a:effectLst/>
                <a:latin typeface="楷体" panose="02010609060101010101" charset="-122"/>
                <a:ea typeface="楷体" panose="02010609060101010101" charset="-122"/>
              </a:rPr>
              <a:t>解读</a:t>
            </a:r>
            <a:endParaRPr lang="zh-CN" altLang="en-US" sz="4400">
              <a:ln w="15875"/>
              <a:gradFill>
                <a:gsLst>
                  <a:gs pos="0">
                    <a:schemeClr val="accent1">
                      <a:hueMod val="80000"/>
                    </a:schemeClr>
                  </a:gs>
                  <a:gs pos="100000">
                    <a:schemeClr val="accent1">
                      <a:alpha val="100000"/>
                    </a:schemeClr>
                  </a:gs>
                </a:gsLst>
                <a:lin ang="2700000" scaled="0"/>
              </a:gradFill>
              <a:effectLst/>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par>
                                <p:cTn id="7" presetID="10"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fade">
                                      <p:cBhvr>
                                        <p:cTn id="22" dur="1000"/>
                                        <p:tgtEl>
                                          <p:spTgt spid="34"/>
                                        </p:tgtEl>
                                      </p:cBhvr>
                                    </p:animEffect>
                                    <p:anim calcmode="lin" valueType="num">
                                      <p:cBhvr>
                                        <p:cTn id="23" dur="1000" fill="hold"/>
                                        <p:tgtEl>
                                          <p:spTgt spid="34"/>
                                        </p:tgtEl>
                                        <p:attrNameLst>
                                          <p:attrName>ppt_x</p:attrName>
                                        </p:attrNameLst>
                                      </p:cBhvr>
                                      <p:tavLst>
                                        <p:tav tm="0">
                                          <p:val>
                                            <p:strVal val="#ppt_x"/>
                                          </p:val>
                                        </p:tav>
                                        <p:tav tm="100000">
                                          <p:val>
                                            <p:strVal val="#ppt_x"/>
                                          </p:val>
                                        </p:tav>
                                      </p:tavLst>
                                    </p:anim>
                                    <p:anim calcmode="lin" valueType="num">
                                      <p:cBhvr>
                                        <p:cTn id="2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 calcmode="lin" valueType="num">
                                      <p:cBhvr>
                                        <p:cTn id="36" dur="500" fill="hold"/>
                                        <p:tgtEl>
                                          <p:spTgt spid="28"/>
                                        </p:tgtEl>
                                        <p:attrNameLst>
                                          <p:attrName>ppt_w</p:attrName>
                                        </p:attrNameLst>
                                      </p:cBhvr>
                                      <p:tavLst>
                                        <p:tav tm="0">
                                          <p:val>
                                            <p:fltVal val="0"/>
                                          </p:val>
                                        </p:tav>
                                        <p:tav tm="100000">
                                          <p:val>
                                            <p:strVal val="#ppt_w"/>
                                          </p:val>
                                        </p:tav>
                                      </p:tavLst>
                                    </p:anim>
                                    <p:anim calcmode="lin" valueType="num">
                                      <p:cBhvr>
                                        <p:cTn id="37" dur="500" fill="hold"/>
                                        <p:tgtEl>
                                          <p:spTgt spid="28"/>
                                        </p:tgtEl>
                                        <p:attrNameLst>
                                          <p:attrName>ppt_h</p:attrName>
                                        </p:attrNameLst>
                                      </p:cBhvr>
                                      <p:tavLst>
                                        <p:tav tm="0">
                                          <p:val>
                                            <p:fltVal val="0"/>
                                          </p:val>
                                        </p:tav>
                                        <p:tav tm="100000">
                                          <p:val>
                                            <p:strVal val="#ppt_h"/>
                                          </p:val>
                                        </p:tav>
                                      </p:tavLst>
                                    </p:anim>
                                    <p:animEffect transition="in" filter="fade">
                                      <p:cBhvr>
                                        <p:cTn id="3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9" repeatCount="indefinite" fill="hold" display="0">
                  <p:stCondLst>
                    <p:cond delay="indefinite"/>
                  </p:stCondLst>
                  <p:endCondLst>
                    <p:cond evt="onStopAudio" delay="0">
                      <p:tgtEl>
                        <p:sldTgt/>
                      </p:tgtEl>
                    </p:cond>
                  </p:endCondLst>
                </p:cTn>
                <p:tgtEl>
                  <p:spTgt spid="25"/>
                </p:tgtEl>
              </p:cMediaNode>
            </p:audio>
          </p:childTnLst>
        </p:cTn>
      </p:par>
    </p:tnLst>
    <p:bldLst>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22300" y="589915"/>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第二、矿山安全监管部门层面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79525" y="2880360"/>
            <a:ext cx="9413240" cy="331787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4</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：按规定制定、报批年度矿山安全监管执法计划并组织实施;持续深入推进监管执法规范化建设，落实执法程序规范、适用法律正确、行政处罚适当、执法信息化等要求。</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 </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5</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：与矿山安全监察等部门建立联合执法、工作协调、联席会议及风险研判会商、信息交流、工作通报等机制。</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4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6</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：与矿山安全监察等部门建立联合执法、工作协调、联席会议及风险研判会商、信息交流、工作通报等机制。</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19785" y="295928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4</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9785" y="370287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5</a:t>
            </a:r>
            <a:endParaRPr lang="en-US" altLang="zh-CN" sz="2000" dirty="0">
              <a:latin typeface="汉仪元隆黑 90W" panose="00020600040101010101" pitchFamily="18" charset="-122"/>
              <a:ea typeface="汉仪元隆黑 90W" panose="00020600040101010101" pitchFamily="18" charset="-122"/>
            </a:endParaRPr>
          </a:p>
        </p:txBody>
      </p:sp>
      <p:sp>
        <p:nvSpPr>
          <p:cNvPr id="13" name="椭圆 12"/>
          <p:cNvSpPr/>
          <p:nvPr/>
        </p:nvSpPr>
        <p:spPr>
          <a:xfrm>
            <a:off x="819785" y="478745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6</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P spid="13"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22300" y="589915"/>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第二、矿山安全监管部门层面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79525" y="2880360"/>
            <a:ext cx="9413240" cy="3317875"/>
          </a:xfrm>
          <a:prstGeom prst="rect">
            <a:avLst/>
          </a:prstGeom>
          <a:noFill/>
        </p:spPr>
        <p:txBody>
          <a:bodyPr wrap="square" rtlCol="0">
            <a:noAutofit/>
          </a:bodyPr>
          <a:lstStyle/>
          <a:p>
            <a:pPr algn="just">
              <a:lnSpc>
                <a:spcPct val="150000"/>
              </a:lnSpc>
            </a:pPr>
            <a:r>
              <a:rPr lang="zh-CN" altLang="en-US" sz="14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7</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：强化安全评价、设计、施工、培训、监理、检测检验等单位的监管，落实服务公开和报告公开制度;将外包工程生产安全事故通报采掘施工企业安全生产许可证发证机关。</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8</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督促冲击地压、煤与瓦斯突出、水文地质类型复杂极复杂等灾害严重煤矿和水文地质类型中等及复杂等灾害严重非煤矿山按规定配备专业队伍，合理控制开采强度。</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9</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：依法加强对矿山建设项目(含改扩建、资源整合 )、矿山安全设施“三同时”、矿山安全生产许可证等许可事项的日常监督管理，对不符合行政许可条件的，依法依规处理。</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10</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：落实矿山安全生产举报奖励有关规定，对举报的矿山重大事故隐患和安全生产违法违规行为依法进行查处。</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19785" y="295928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7</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09625" y="370160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8</a:t>
            </a:r>
            <a:endParaRPr lang="en-US" altLang="zh-CN" sz="2000" dirty="0">
              <a:latin typeface="汉仪元隆黑 90W" panose="00020600040101010101" pitchFamily="18" charset="-122"/>
              <a:ea typeface="汉仪元隆黑 90W" panose="00020600040101010101" pitchFamily="18" charset="-122"/>
            </a:endParaRPr>
          </a:p>
        </p:txBody>
      </p:sp>
      <p:sp>
        <p:nvSpPr>
          <p:cNvPr id="13" name="椭圆 12"/>
          <p:cNvSpPr/>
          <p:nvPr/>
        </p:nvSpPr>
        <p:spPr>
          <a:xfrm>
            <a:off x="809625" y="445026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9</a:t>
            </a:r>
            <a:endParaRPr lang="en-US" altLang="zh-CN" sz="2000" dirty="0">
              <a:latin typeface="汉仪元隆黑 90W" panose="00020600040101010101" pitchFamily="18" charset="-122"/>
              <a:ea typeface="汉仪元隆黑 90W" panose="00020600040101010101" pitchFamily="18" charset="-122"/>
            </a:endParaRPr>
          </a:p>
        </p:txBody>
      </p:sp>
      <p:sp>
        <p:nvSpPr>
          <p:cNvPr id="14" name="椭圆 13"/>
          <p:cNvSpPr/>
          <p:nvPr/>
        </p:nvSpPr>
        <p:spPr>
          <a:xfrm>
            <a:off x="819785" y="5198745"/>
            <a:ext cx="480695"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1200" dirty="0">
                <a:latin typeface="汉仪元隆黑 90W" panose="00020600040101010101" pitchFamily="18" charset="-122"/>
                <a:ea typeface="汉仪元隆黑 90W" panose="00020600040101010101" pitchFamily="18" charset="-122"/>
              </a:rPr>
              <a:t>10</a:t>
            </a:r>
            <a:endParaRPr lang="en-US" altLang="zh-CN" sz="12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P spid="13" grpId="0" bldLvl="0" animBg="1"/>
      <p:bldP spid="14"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22300" y="589915"/>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第三、矿山企业层面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79525" y="2880360"/>
            <a:ext cx="9413240" cy="331787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1</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强化依法办矿意识，健全安全管理组织机构。矿山企业进一步树牢安全发展理念，落实落细安全生产主体责任，依法依规办矿、管矿，对所属矿山实施统一、有效的安全管理，保障所属矿山安全生产资金投入，在核定生产能力范围内下达生产计划或者经营指标。矿山企业及所属矿山按要求设置安全生产管理机构，配齐配全“五职矿长”和安全生产管理技术人员，强化从业人员安全教育培训</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2</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建立完善并落实安全生产责任制和管理制度。企业实际控制人、主要负责人和技术负责人等关键人员严格履行法定职责，带头执行安全生产法律法规和规章标准。依法依规建立完善并落实安全生产责任和安全管理制度，健全安全风险分级管控和隐患排查治理双重预防机制，按照有关规定定期研判风险、排查治理隐患，并按规定向属地矿山安全监管部门报告隐患排查统计分析情况</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19785" y="295928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1</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9785" y="442486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2</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22300" y="589915"/>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第三、矿山企业层面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79525" y="2809240"/>
            <a:ext cx="9413240" cy="331787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3</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：强化隐蔽致灾因素普查和重大灾害超前治理。按要求开展隐蔽致灾因素普查，加强重大灾害治理工作，严格落实重大灾害区域治理、综合治理、超前治理措施。</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4</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：强化风险管控隐患排查，提升应急救援能力。构建安全风险分级管控和隐患排查双重预防机制，定期辨识、加强管控。编制企业及所属矿山灾害应急预案，定期组织应急演练，配齐配足应急救援物资、装备。</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a:t>
            </a:r>
            <a:r>
              <a:rPr 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5</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提升员工安全素质，按国家有关规定提取使用教育培训经费，建立健全安全教育培训档案。坚持“管理、装备、素质、系统”并重，抓关键、补短板、强弱项，持续推进安全生产标准化建设，大力推进机械化、自动化、信息化、智能化建设及机器人研发应用，不断加强安全基础建设，提升安全保障水平。</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19785" y="287927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3</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9785" y="368128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4</a:t>
            </a:r>
            <a:endParaRPr lang="en-US" altLang="zh-CN" sz="2000" dirty="0">
              <a:latin typeface="汉仪元隆黑 90W" panose="00020600040101010101" pitchFamily="18" charset="-122"/>
              <a:ea typeface="汉仪元隆黑 90W" panose="00020600040101010101" pitchFamily="18" charset="-122"/>
            </a:endParaRPr>
          </a:p>
        </p:txBody>
      </p:sp>
      <p:sp>
        <p:nvSpPr>
          <p:cNvPr id="13" name="椭圆 12"/>
          <p:cNvSpPr/>
          <p:nvPr/>
        </p:nvSpPr>
        <p:spPr>
          <a:xfrm>
            <a:off x="819785" y="473601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5</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P spid="1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8" name="图片 17"/>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12192000" cy="2002750"/>
          </a:xfrm>
          <a:prstGeom prst="rect">
            <a:avLst/>
          </a:prstGeom>
        </p:spPr>
      </p:pic>
      <p:pic>
        <p:nvPicPr>
          <p:cNvPr id="35" name="图片 34"/>
          <p:cNvPicPr>
            <a:picLocks noChangeAspect="1"/>
          </p:cNvPicPr>
          <p:nvPr/>
        </p:nvPicPr>
        <p:blipFill>
          <a:blip r:embed="rId5">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pic>
        <p:nvPicPr>
          <p:cNvPr id="20" name="图片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7878" y="3856889"/>
            <a:ext cx="3231032" cy="2251811"/>
          </a:xfrm>
          <a:prstGeom prst="rect">
            <a:avLst/>
          </a:prstGeom>
        </p:spPr>
      </p:pic>
      <p:pic>
        <p:nvPicPr>
          <p:cNvPr id="37" name="图片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128058">
            <a:off x="9244905" y="3699848"/>
            <a:ext cx="1823334" cy="1862972"/>
          </a:xfrm>
          <a:prstGeom prst="rect">
            <a:avLst/>
          </a:prstGeom>
        </p:spPr>
      </p:pic>
      <p:sp>
        <p:nvSpPr>
          <p:cNvPr id="9" name="前凸带形 8"/>
          <p:cNvSpPr/>
          <p:nvPr/>
        </p:nvSpPr>
        <p:spPr>
          <a:xfrm>
            <a:off x="3595370" y="1008380"/>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latin typeface="楷体" panose="02010609060101010101" charset="-122"/>
                <a:ea typeface="楷体" panose="02010609060101010101" charset="-122"/>
              </a:rPr>
              <a:t>1.1</a:t>
            </a:r>
            <a:r>
              <a:rPr lang="zh-CN" altLang="en-US" sz="2800" b="1">
                <a:latin typeface="楷体" panose="02010609060101010101" charset="-122"/>
                <a:ea typeface="楷体" panose="02010609060101010101" charset="-122"/>
                <a:sym typeface="+mn-ea"/>
              </a:rPr>
              <a:t>编制目的</a:t>
            </a:r>
            <a:endParaRPr lang="zh-CN" altLang="en-US" sz="2800" b="1">
              <a:latin typeface="楷体" panose="02010609060101010101" charset="-122"/>
              <a:ea typeface="楷体" panose="02010609060101010101" charset="-122"/>
            </a:endParaRPr>
          </a:p>
        </p:txBody>
      </p:sp>
      <p:sp>
        <p:nvSpPr>
          <p:cNvPr id="10" name="泪滴形 9"/>
          <p:cNvSpPr/>
          <p:nvPr/>
        </p:nvSpPr>
        <p:spPr>
          <a:xfrm>
            <a:off x="1588770" y="2254885"/>
            <a:ext cx="8815070" cy="3458210"/>
          </a:xfrm>
          <a:prstGeom prst="teardrop">
            <a:avLst/>
          </a:prstGeom>
          <a:noFill/>
          <a:ln w="25400">
            <a:solidFill>
              <a:srgbClr val="2271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2810510" y="2531110"/>
            <a:ext cx="7251065" cy="2604770"/>
          </a:xfrm>
          <a:prstGeom prst="rect">
            <a:avLst/>
          </a:prstGeom>
        </p:spPr>
        <p:txBody>
          <a:bodyPr wrap="square">
            <a:spAutoFit/>
          </a:bodyPr>
          <a:p>
            <a:pPr marL="0" indent="406400" algn="just" defTabSz="266700">
              <a:lnSpc>
                <a:spcPts val="2800"/>
              </a:lnSpc>
              <a:spcBef>
                <a:spcPct val="0"/>
              </a:spcBef>
              <a:spcAft>
                <a:spcPct val="0"/>
              </a:spcAft>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mn-ea"/>
              </a:rPr>
              <a:t>为认真贯彻落实习近平总书记关于安全生产重要指示批示精神，扎实落实《中共中央办公厅 国务院办公厅关于进一步加强矿山安全生产工作的意见》《关于防范遏制矿山领域重特大生产安全事故的硬措施》《国家矿山安全监察局关于印发&lt;2025年矿山安全生产工作要点&gt;的通知》《内蒙古自治区党委办公厅自治区人民政府办公厅关于进一步加强矿山安全生产工作的实施意见》《国家矿山安全监察局内蒙古局 内蒙古自治区矿山安全监管局关于印发&lt;对地方政府矿山安全监管工作监督检查办法&gt;的通知》(矿安蒙〔2024〕12号）</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endParaRPr>
          </a:p>
        </p:txBody>
      </p:sp>
      <p:sp>
        <p:nvSpPr>
          <p:cNvPr id="14" name="矩形: 圆角 9"/>
          <p:cNvSpPr/>
          <p:nvPr/>
        </p:nvSpPr>
        <p:spPr>
          <a:xfrm>
            <a:off x="586105"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Effect transition="in" filter="fade">
                                      <p:cBhvr>
                                        <p:cTn id="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8" name="图片 17"/>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12192000" cy="2002750"/>
          </a:xfrm>
          <a:prstGeom prst="rect">
            <a:avLst/>
          </a:prstGeom>
        </p:spPr>
      </p:pic>
      <p:pic>
        <p:nvPicPr>
          <p:cNvPr id="35" name="图片 34"/>
          <p:cNvPicPr>
            <a:picLocks noChangeAspect="1"/>
          </p:cNvPicPr>
          <p:nvPr/>
        </p:nvPicPr>
        <p:blipFill>
          <a:blip r:embed="rId5">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pic>
        <p:nvPicPr>
          <p:cNvPr id="20" name="图片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68" y="3856889"/>
            <a:ext cx="3231032" cy="2251811"/>
          </a:xfrm>
          <a:prstGeom prst="rect">
            <a:avLst/>
          </a:prstGeom>
        </p:spPr>
      </p:pic>
      <p:pic>
        <p:nvPicPr>
          <p:cNvPr id="37" name="图片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128058">
            <a:off x="9244905" y="3699848"/>
            <a:ext cx="1823334" cy="1862972"/>
          </a:xfrm>
          <a:prstGeom prst="rect">
            <a:avLst/>
          </a:prstGeom>
        </p:spPr>
      </p:pic>
      <p:sp>
        <p:nvSpPr>
          <p:cNvPr id="9" name="前凸带形 8"/>
          <p:cNvSpPr/>
          <p:nvPr/>
        </p:nvSpPr>
        <p:spPr>
          <a:xfrm>
            <a:off x="3695065" y="1008380"/>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800" b="1">
                <a:latin typeface="楷体" panose="02010609060101010101" charset="-122"/>
                <a:ea typeface="楷体" panose="02010609060101010101" charset="-122"/>
              </a:rPr>
              <a:t>1.2</a:t>
            </a:r>
            <a:r>
              <a:rPr lang="zh-CN" altLang="en-US" sz="2800" b="1">
                <a:latin typeface="楷体" panose="02010609060101010101" charset="-122"/>
                <a:ea typeface="楷体" panose="02010609060101010101" charset="-122"/>
                <a:sym typeface="+mn-ea"/>
              </a:rPr>
              <a:t>编制目的</a:t>
            </a:r>
            <a:endParaRPr lang="zh-CN" altLang="en-US" sz="2800" b="1">
              <a:latin typeface="楷体" panose="02010609060101010101" charset="-122"/>
              <a:ea typeface="楷体" panose="02010609060101010101" charset="-122"/>
            </a:endParaRPr>
          </a:p>
        </p:txBody>
      </p:sp>
      <p:sp>
        <p:nvSpPr>
          <p:cNvPr id="10" name="泪滴形 9"/>
          <p:cNvSpPr/>
          <p:nvPr/>
        </p:nvSpPr>
        <p:spPr>
          <a:xfrm>
            <a:off x="1588770" y="2254885"/>
            <a:ext cx="8815070" cy="3458210"/>
          </a:xfrm>
          <a:prstGeom prst="teardrop">
            <a:avLst/>
          </a:prstGeom>
          <a:noFill/>
          <a:ln w="25400">
            <a:solidFill>
              <a:srgbClr val="2271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2810510" y="2621915"/>
            <a:ext cx="7251065" cy="2245360"/>
          </a:xfrm>
          <a:prstGeom prst="rect">
            <a:avLst/>
          </a:prstGeom>
        </p:spPr>
        <p:txBody>
          <a:bodyPr wrap="square">
            <a:spAutoFit/>
          </a:bodyPr>
          <a:p>
            <a:pPr marL="0" indent="406400" algn="just" defTabSz="266700">
              <a:lnSpc>
                <a:spcPts val="2800"/>
              </a:lnSpc>
              <a:spcBef>
                <a:spcPct val="0"/>
              </a:spcBef>
              <a:spcAft>
                <a:spcPct val="0"/>
              </a:spcAft>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mn-ea"/>
              </a:rPr>
              <a:t>《鄂尔多斯市应急管理局关于印发鄂尔多斯市矿山安全生产治本攻坚三年行动实施方案（2024—2026年）的通知》(鄂应急发〔2024〕160号）《鄂托克前旗加强全旗安全生产精细化管理工作的实施意见》等文件精神，强化地方政府、矿山安全监管部门、企业的责任落实，坚决防范遏制较大以上事故发生，结合全旗矿山安全生产工作实际，制定本方案。</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endParaRPr>
          </a:p>
          <a:p>
            <a:pPr marL="0" indent="406400" algn="just" defTabSz="266700">
              <a:lnSpc>
                <a:spcPts val="2800"/>
              </a:lnSpc>
              <a:spcBef>
                <a:spcPct val="0"/>
              </a:spcBef>
              <a:spcAft>
                <a:spcPct val="0"/>
              </a:spcAft>
            </a:pPr>
            <a:endParaRPr lang="zh-CN" altLang="en-US" sz="1600" b="1">
              <a:latin typeface="仿宋_GB2312" panose="02010609030101010101" charset="-122"/>
              <a:ea typeface="仿宋_GB2312" panose="02010609030101010101" charset="-122"/>
            </a:endParaRPr>
          </a:p>
        </p:txBody>
      </p:sp>
      <p:sp>
        <p:nvSpPr>
          <p:cNvPr id="14" name="矩形: 圆角 9"/>
          <p:cNvSpPr/>
          <p:nvPr/>
        </p:nvSpPr>
        <p:spPr>
          <a:xfrm>
            <a:off x="586105"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 calcmode="lin" valueType="num">
                                      <p:cBhvr>
                                        <p:cTn id="26" dur="500" fill="hold"/>
                                        <p:tgtEl>
                                          <p:spTgt spid="37"/>
                                        </p:tgtEl>
                                        <p:attrNameLst>
                                          <p:attrName>ppt_w</p:attrName>
                                        </p:attrNameLst>
                                      </p:cBhvr>
                                      <p:tavLst>
                                        <p:tav tm="0">
                                          <p:val>
                                            <p:fltVal val="0"/>
                                          </p:val>
                                        </p:tav>
                                        <p:tav tm="100000">
                                          <p:val>
                                            <p:strVal val="#ppt_w"/>
                                          </p:val>
                                        </p:tav>
                                      </p:tavLst>
                                    </p:anim>
                                    <p:anim calcmode="lin" valueType="num">
                                      <p:cBhvr>
                                        <p:cTn id="27" dur="500" fill="hold"/>
                                        <p:tgtEl>
                                          <p:spTgt spid="37"/>
                                        </p:tgtEl>
                                        <p:attrNameLst>
                                          <p:attrName>ppt_h</p:attrName>
                                        </p:attrNameLst>
                                      </p:cBhvr>
                                      <p:tavLst>
                                        <p:tav tm="0">
                                          <p:val>
                                            <p:fltVal val="0"/>
                                          </p:val>
                                        </p:tav>
                                        <p:tav tm="100000">
                                          <p:val>
                                            <p:strVal val="#ppt_h"/>
                                          </p:val>
                                        </p:tav>
                                      </p:tavLst>
                                    </p:anim>
                                    <p:animEffect transition="in" filter="fade">
                                      <p:cBhvr>
                                        <p:cTn id="28"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no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pic>
        <p:nvPicPr>
          <p:cNvPr id="32" name="图片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23300" y="2844800"/>
            <a:ext cx="3098800" cy="3098800"/>
          </a:xfrm>
          <a:prstGeom prst="rect">
            <a:avLst/>
          </a:prstGeom>
        </p:spPr>
      </p:pic>
      <p:sp>
        <p:nvSpPr>
          <p:cNvPr id="11" name="前凸带形 10"/>
          <p:cNvSpPr/>
          <p:nvPr/>
        </p:nvSpPr>
        <p:spPr>
          <a:xfrm>
            <a:off x="3034030" y="1008380"/>
            <a:ext cx="4801870" cy="861695"/>
          </a:xfrm>
          <a:prstGeom prst="ribbon">
            <a:avLst/>
          </a:prstGeom>
          <a:solidFill>
            <a:schemeClr val="accent6"/>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2400" b="1">
                <a:latin typeface="楷体" panose="02010609060101010101" charset="-122"/>
                <a:ea typeface="楷体" panose="02010609060101010101" charset="-122"/>
              </a:rPr>
              <a:t>2.</a:t>
            </a:r>
            <a:r>
              <a:rPr lang="zh-CN" altLang="en-US" sz="2400" b="1">
                <a:latin typeface="楷体" panose="02010609060101010101" charset="-122"/>
                <a:ea typeface="楷体" panose="02010609060101010101" charset="-122"/>
              </a:rPr>
              <a:t>工作目标</a:t>
            </a:r>
            <a:endParaRPr lang="zh-CN" altLang="en-US" sz="2400" b="1">
              <a:latin typeface="楷体" panose="02010609060101010101" charset="-122"/>
              <a:ea typeface="楷体" panose="02010609060101010101" charset="-122"/>
            </a:endParaRPr>
          </a:p>
        </p:txBody>
      </p:sp>
      <p:sp>
        <p:nvSpPr>
          <p:cNvPr id="12" name="泪滴形 11"/>
          <p:cNvSpPr/>
          <p:nvPr/>
        </p:nvSpPr>
        <p:spPr>
          <a:xfrm>
            <a:off x="1179195" y="2205355"/>
            <a:ext cx="7736205" cy="3808095"/>
          </a:xfrm>
          <a:prstGeom prst="teardrop">
            <a:avLst/>
          </a:prstGeom>
          <a:noFill/>
          <a:ln w="25400">
            <a:solidFill>
              <a:srgbClr val="227100"/>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3" name="文本框 12"/>
          <p:cNvSpPr txBox="1"/>
          <p:nvPr/>
        </p:nvSpPr>
        <p:spPr>
          <a:xfrm>
            <a:off x="2030730" y="3027045"/>
            <a:ext cx="6522720" cy="1886585"/>
          </a:xfrm>
          <a:prstGeom prst="rect">
            <a:avLst/>
          </a:prstGeom>
        </p:spPr>
        <p:txBody>
          <a:bodyPr wrap="square">
            <a:spAutoFit/>
          </a:bodyPr>
          <a:p>
            <a:pPr marL="0" indent="406400" algn="just" defTabSz="266700">
              <a:lnSpc>
                <a:spcPts val="2800"/>
              </a:lnSpc>
              <a:spcBef>
                <a:spcPct val="0"/>
              </a:spcBef>
              <a:spcAft>
                <a:spcPct val="0"/>
              </a:spcAft>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mn-ea"/>
              </a:rPr>
              <a:t>进一步夯实矿山安全生产属地监管责任和矿山企业安全生产主体责任，进一步提升矿山安全监管效能和企业安全精细化管理水平，进一步强化矿山风险管控、重大灾害治理、隐患排查整治等关键环节，坚决遏制较大及以上事故，确保实现市委市政府提出的“三不两降”目标。推动全旗矿山企业安全生产形势持续稳定向好。</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endParaRPr>
          </a:p>
        </p:txBody>
      </p:sp>
      <p:pic>
        <p:nvPicPr>
          <p:cNvPr id="35" name="图片 34"/>
          <p:cNvPicPr>
            <a:picLocks noChangeAspect="1"/>
          </p:cNvPicPr>
          <p:nvPr/>
        </p:nvPicPr>
        <p:blipFill>
          <a:blip r:embed="rId6">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53" presetClass="entr" presetSubtype="16"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 calcmode="lin" valueType="num">
                                      <p:cBhvr>
                                        <p:cTn id="12" dur="500" fill="hold"/>
                                        <p:tgtEl>
                                          <p:spTgt spid="32"/>
                                        </p:tgtEl>
                                        <p:attrNameLst>
                                          <p:attrName>ppt_w</p:attrName>
                                        </p:attrNameLst>
                                      </p:cBhvr>
                                      <p:tavLst>
                                        <p:tav tm="0">
                                          <p:val>
                                            <p:fltVal val="0"/>
                                          </p:val>
                                        </p:tav>
                                        <p:tav tm="100000">
                                          <p:val>
                                            <p:strVal val="#ppt_w"/>
                                          </p:val>
                                        </p:tav>
                                      </p:tavLst>
                                    </p:anim>
                                    <p:anim calcmode="lin" valueType="num">
                                      <p:cBhvr>
                                        <p:cTn id="13" dur="500" fill="hold"/>
                                        <p:tgtEl>
                                          <p:spTgt spid="32"/>
                                        </p:tgtEl>
                                        <p:attrNameLst>
                                          <p:attrName>ppt_h</p:attrName>
                                        </p:attrNameLst>
                                      </p:cBhvr>
                                      <p:tavLst>
                                        <p:tav tm="0">
                                          <p:val>
                                            <p:fltVal val="0"/>
                                          </p:val>
                                        </p:tav>
                                        <p:tav tm="100000">
                                          <p:val>
                                            <p:strVal val="#ppt_h"/>
                                          </p:val>
                                        </p:tav>
                                      </p:tavLst>
                                    </p:anim>
                                    <p:animEffect transition="in" filter="fade">
                                      <p:cBhvr>
                                        <p:cTn id="14" dur="500"/>
                                        <p:tgtEl>
                                          <p:spTgt spid="32"/>
                                        </p:tgtEl>
                                      </p:cBhvr>
                                    </p:animEffect>
                                  </p:childTnLst>
                                </p:cTn>
                              </p:par>
                              <p:par>
                                <p:cTn id="15" presetID="42"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pic>
        <p:nvPicPr>
          <p:cNvPr id="18" name="图片 17"/>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12192000" cy="2002750"/>
          </a:xfrm>
          <a:prstGeom prst="rect">
            <a:avLst/>
          </a:prstGeom>
        </p:spPr>
      </p:pic>
      <p:sp>
        <p:nvSpPr>
          <p:cNvPr id="27" name="文本框 26"/>
          <p:cNvSpPr txBox="1"/>
          <p:nvPr/>
        </p:nvSpPr>
        <p:spPr>
          <a:xfrm>
            <a:off x="3441700" y="682232"/>
            <a:ext cx="5308600" cy="338554"/>
          </a:xfrm>
          <a:prstGeom prst="rect">
            <a:avLst/>
          </a:prstGeom>
          <a:noFill/>
        </p:spPr>
        <p:txBody>
          <a:bodyPr wrap="square" rtlCol="0">
            <a:spAutoFit/>
          </a:bodyPr>
          <a:lstStyle/>
          <a:p>
            <a:pPr algn="dist"/>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安</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全</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生</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产</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重</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于</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泰</a:t>
            </a:r>
            <a:r>
              <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a:t>
            </a:r>
            <a:r>
              <a:rPr lang="zh-CN" altLang="en-US"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rPr>
              <a:t>山</a:t>
            </a:r>
            <a:endParaRPr lang="en-US" altLang="zh-CN" sz="1600" dirty="0">
              <a:gradFill>
                <a:gsLst>
                  <a:gs pos="31000">
                    <a:srgbClr val="017E13"/>
                  </a:gs>
                  <a:gs pos="72000">
                    <a:srgbClr val="019D17"/>
                  </a:gs>
                </a:gsLst>
                <a:lin ang="2700000" scaled="0"/>
              </a:gradFill>
              <a:latin typeface="思源黑体 CN Medium" panose="020B0600000000000000" pitchFamily="34" charset="-122"/>
              <a:ea typeface="思源黑体 CN Medium" panose="020B0600000000000000" pitchFamily="34" charset="-122"/>
              <a:sym typeface="Arial" panose="020B0604020202020204" pitchFamily="34" charset="0"/>
            </a:endParaRPr>
          </a:p>
        </p:txBody>
      </p:sp>
      <p:grpSp>
        <p:nvGrpSpPr>
          <p:cNvPr id="24" name="组合 23"/>
          <p:cNvGrpSpPr/>
          <p:nvPr/>
        </p:nvGrpSpPr>
        <p:grpSpPr>
          <a:xfrm>
            <a:off x="1727200" y="2299971"/>
            <a:ext cx="8737600" cy="1715770"/>
            <a:chOff x="658813" y="2202680"/>
            <a:chExt cx="7851776" cy="1715770"/>
          </a:xfrm>
        </p:grpSpPr>
        <p:sp>
          <p:nvSpPr>
            <p:cNvPr id="22" name="文本框 21"/>
            <p:cNvSpPr txBox="1"/>
            <p:nvPr/>
          </p:nvSpPr>
          <p:spPr>
            <a:xfrm>
              <a:off x="658813" y="2202680"/>
              <a:ext cx="7851776" cy="903605"/>
            </a:xfrm>
            <a:prstGeom prst="rect">
              <a:avLst/>
            </a:prstGeom>
            <a:noFill/>
          </p:spPr>
          <p:txBody>
            <a:bodyPr wrap="square">
              <a:spAutoFit/>
            </a:bodyPr>
            <a:lstStyle/>
            <a:p>
              <a:pPr lvl="0" algn="ctr" fontAlgn="base">
                <a:lnSpc>
                  <a:spcPct val="120000"/>
                </a:lnSpc>
                <a:defRPr/>
              </a:pPr>
              <a:endParaRPr lang="zh-CN" altLang="en-US" sz="4400" spc="-100" dirty="0">
                <a:ln w="25400">
                  <a:solidFill>
                    <a:srgbClr val="FFFFFF"/>
                  </a:solidFill>
                </a:ln>
                <a:gradFill>
                  <a:gsLst>
                    <a:gs pos="18000">
                      <a:srgbClr val="8EDC4E"/>
                    </a:gs>
                    <a:gs pos="82000">
                      <a:srgbClr val="227100"/>
                    </a:gs>
                  </a:gsLst>
                  <a:lin ang="5400000" scaled="0"/>
                </a:gradFill>
                <a:effectLst>
                  <a:outerShdw dist="37357" dir="2700000" rotWithShape="0">
                    <a:srgbClr val="8EDC4E">
                      <a:alpha val="40000"/>
                    </a:srgbClr>
                  </a:outerShdw>
                </a:effectLst>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sp>
          <p:nvSpPr>
            <p:cNvPr id="23" name="文本框 22"/>
            <p:cNvSpPr txBox="1"/>
            <p:nvPr/>
          </p:nvSpPr>
          <p:spPr>
            <a:xfrm>
              <a:off x="658813" y="2202680"/>
              <a:ext cx="7851776" cy="1715770"/>
            </a:xfrm>
            <a:prstGeom prst="rect">
              <a:avLst/>
            </a:prstGeom>
            <a:noFill/>
          </p:spPr>
          <p:txBody>
            <a:bodyPr wrap="square">
              <a:spAutoFit/>
            </a:bodyPr>
            <a:lstStyle/>
            <a:p>
              <a:pPr lvl="0" algn="ctr" fontAlgn="base">
                <a:lnSpc>
                  <a:spcPct val="120000"/>
                </a:lnSpc>
                <a:defRPr/>
              </a:pPr>
              <a:r>
                <a:rPr sz="44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二、</a:t>
              </a:r>
              <a:r>
                <a:rPr sz="44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a:t>
              </a:r>
              <a:r>
                <a:rPr sz="44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任务目标</a:t>
              </a:r>
              <a:endParaRPr sz="44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sp>
        <p:nvSpPr>
          <p:cNvPr id="30" name="矩形: 圆角 29"/>
          <p:cNvSpPr/>
          <p:nvPr/>
        </p:nvSpPr>
        <p:spPr>
          <a:xfrm>
            <a:off x="5384800" y="1656806"/>
            <a:ext cx="1422400" cy="527594"/>
          </a:xfrm>
          <a:prstGeom prst="roundRect">
            <a:avLst>
              <a:gd name="adj" fmla="val 50000"/>
            </a:avLst>
          </a:prstGeom>
          <a:gradFill>
            <a:gsLst>
              <a:gs pos="18000">
                <a:srgbClr val="017E13"/>
              </a:gs>
              <a:gs pos="72000">
                <a:srgbClr val="019D17"/>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汉仪元隆黑 90W" panose="00020600040101010101" pitchFamily="18" charset="-122"/>
                <a:ea typeface="汉仪元隆黑 90W" panose="00020600040101010101" pitchFamily="18" charset="-122"/>
              </a:rPr>
              <a:t>PART</a:t>
            </a:r>
            <a:endParaRPr lang="en-US" altLang="zh-CN" dirty="0">
              <a:latin typeface="汉仪元隆黑 90W" panose="00020600040101010101" pitchFamily="18" charset="-122"/>
              <a:ea typeface="汉仪元隆黑 90W" panose="00020600040101010101" pitchFamily="18" charset="-122"/>
            </a:endParaRPr>
          </a:p>
        </p:txBody>
      </p:sp>
      <p:pic>
        <p:nvPicPr>
          <p:cNvPr id="35" name="图片 34"/>
          <p:cNvPicPr>
            <a:picLocks noChangeAspect="1"/>
          </p:cNvPicPr>
          <p:nvPr/>
        </p:nvPicPr>
        <p:blipFill>
          <a:blip r:embed="rId5">
            <a:extLst>
              <a:ext uri="{28A0092B-C50C-407E-A947-70E740481C1C}">
                <a14:useLocalDpi xmlns:a14="http://schemas.microsoft.com/office/drawing/2010/main" val="0"/>
              </a:ext>
            </a:extLst>
          </a:blip>
          <a:srcRect r="47126"/>
          <a:stretch>
            <a:fillRect/>
          </a:stretch>
        </p:blipFill>
        <p:spPr>
          <a:xfrm>
            <a:off x="0" y="5486402"/>
            <a:ext cx="12192000" cy="1371599"/>
          </a:xfrm>
          <a:custGeom>
            <a:avLst/>
            <a:gdLst>
              <a:gd name="connsiteX0" fmla="*/ 0 w 12192000"/>
              <a:gd name="connsiteY0" fmla="*/ 0 h 1371599"/>
              <a:gd name="connsiteX1" fmla="*/ 12192000 w 12192000"/>
              <a:gd name="connsiteY1" fmla="*/ 0 h 1371599"/>
              <a:gd name="connsiteX2" fmla="*/ 12192000 w 12192000"/>
              <a:gd name="connsiteY2" fmla="*/ 1371599 h 1371599"/>
              <a:gd name="connsiteX3" fmla="*/ 0 w 12192000"/>
              <a:gd name="connsiteY3" fmla="*/ 1371599 h 1371599"/>
            </a:gdLst>
            <a:ahLst/>
            <a:cxnLst>
              <a:cxn ang="0">
                <a:pos x="connsiteX0" y="connsiteY0"/>
              </a:cxn>
              <a:cxn ang="0">
                <a:pos x="connsiteX1" y="connsiteY1"/>
              </a:cxn>
              <a:cxn ang="0">
                <a:pos x="connsiteX2" y="connsiteY2"/>
              </a:cxn>
              <a:cxn ang="0">
                <a:pos x="connsiteX3" y="connsiteY3"/>
              </a:cxn>
            </a:cxnLst>
            <a:rect l="l" t="t" r="r" b="b"/>
            <a:pathLst>
              <a:path w="12192000" h="1371599">
                <a:moveTo>
                  <a:pt x="0" y="0"/>
                </a:moveTo>
                <a:lnTo>
                  <a:pt x="12192000" y="0"/>
                </a:lnTo>
                <a:lnTo>
                  <a:pt x="12192000" y="1371599"/>
                </a:lnTo>
                <a:lnTo>
                  <a:pt x="0" y="1371599"/>
                </a:lnTo>
                <a:close/>
              </a:path>
            </a:pathLst>
          </a:custGeom>
        </p:spPr>
      </p:pic>
      <p:sp>
        <p:nvSpPr>
          <p:cNvPr id="33" name="文本框 32"/>
          <p:cNvSpPr txBox="1"/>
          <p:nvPr/>
        </p:nvSpPr>
        <p:spPr>
          <a:xfrm>
            <a:off x="4356100" y="4167979"/>
            <a:ext cx="3479800" cy="1309370"/>
          </a:xfrm>
          <a:prstGeom prst="rect">
            <a:avLst/>
          </a:prstGeom>
          <a:noFill/>
        </p:spPr>
        <p:txBody>
          <a:bodyPr wrap="square">
            <a:spAutoFit/>
          </a:bodyPr>
          <a:lstStyle/>
          <a:p>
            <a:pPr lvl="0" algn="ctr" fontAlgn="base">
              <a:lnSpc>
                <a:spcPct val="120000"/>
              </a:lnSpc>
              <a:defRPr/>
            </a:pPr>
            <a:r>
              <a:rPr lang="en-US" altLang="zh-CN" sz="66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-02-</a:t>
            </a:r>
            <a:endParaRPr lang="en-US" altLang="zh-CN" sz="66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pic>
        <p:nvPicPr>
          <p:cNvPr id="20" name="图片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8368" y="3856889"/>
            <a:ext cx="3231032" cy="2251811"/>
          </a:xfrm>
          <a:prstGeom prst="rect">
            <a:avLst/>
          </a:prstGeom>
        </p:spPr>
      </p:pic>
      <p:pic>
        <p:nvPicPr>
          <p:cNvPr id="37" name="图片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128058">
            <a:off x="9244905" y="3699848"/>
            <a:ext cx="1823334" cy="186297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5000">
        <p14:prism/>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1000"/>
                                        <p:tgtEl>
                                          <p:spTgt spid="35"/>
                                        </p:tgtEl>
                                      </p:cBhvr>
                                    </p:animEffect>
                                    <p:anim calcmode="lin" valueType="num">
                                      <p:cBhvr>
                                        <p:cTn id="20" dur="1000" fill="hold"/>
                                        <p:tgtEl>
                                          <p:spTgt spid="35"/>
                                        </p:tgtEl>
                                        <p:attrNameLst>
                                          <p:attrName>ppt_x</p:attrName>
                                        </p:attrNameLst>
                                      </p:cBhvr>
                                      <p:tavLst>
                                        <p:tav tm="0">
                                          <p:val>
                                            <p:strVal val="#ppt_x"/>
                                          </p:val>
                                        </p:tav>
                                        <p:tav tm="100000">
                                          <p:val>
                                            <p:strVal val="#ppt_x"/>
                                          </p:val>
                                        </p:tav>
                                      </p:tavLst>
                                    </p:anim>
                                    <p:anim calcmode="lin" valueType="num">
                                      <p:cBhvr>
                                        <p:cTn id="2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p:cTn id="32" dur="500" fill="hold"/>
                                        <p:tgtEl>
                                          <p:spTgt spid="30"/>
                                        </p:tgtEl>
                                        <p:attrNameLst>
                                          <p:attrName>ppt_w</p:attrName>
                                        </p:attrNameLst>
                                      </p:cBhvr>
                                      <p:tavLst>
                                        <p:tav tm="0">
                                          <p:val>
                                            <p:fltVal val="0"/>
                                          </p:val>
                                        </p:tav>
                                        <p:tav tm="100000">
                                          <p:val>
                                            <p:strVal val="#ppt_w"/>
                                          </p:val>
                                        </p:tav>
                                      </p:tavLst>
                                    </p:anim>
                                    <p:anim calcmode="lin" valueType="num">
                                      <p:cBhvr>
                                        <p:cTn id="33" dur="500" fill="hold"/>
                                        <p:tgtEl>
                                          <p:spTgt spid="30"/>
                                        </p:tgtEl>
                                        <p:attrNameLst>
                                          <p:attrName>ppt_h</p:attrName>
                                        </p:attrNameLst>
                                      </p:cBhvr>
                                      <p:tavLst>
                                        <p:tav tm="0">
                                          <p:val>
                                            <p:fltVal val="0"/>
                                          </p:val>
                                        </p:tav>
                                        <p:tav tm="100000">
                                          <p:val>
                                            <p:strVal val="#ppt_h"/>
                                          </p:val>
                                        </p:tav>
                                      </p:tavLst>
                                    </p:anim>
                                    <p:animEffect transition="in" filter="fade">
                                      <p:cBhvr>
                                        <p:cTn id="34" dur="500"/>
                                        <p:tgtEl>
                                          <p:spTgt spid="30"/>
                                        </p:tgtEl>
                                      </p:cBhvr>
                                    </p:animEffect>
                                  </p:childTnLst>
                                </p:cTn>
                              </p:par>
                            </p:childTnLst>
                          </p:cTn>
                        </p:par>
                        <p:par>
                          <p:cTn id="35" fill="hold">
                            <p:stCondLst>
                              <p:cond delay="1500"/>
                            </p:stCondLst>
                            <p:childTnLst>
                              <p:par>
                                <p:cTn id="36" presetID="53" presetClass="entr" presetSubtype="16"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ppt_w</p:attrName>
                                        </p:attrNameLst>
                                      </p:cBhvr>
                                      <p:tavLst>
                                        <p:tav tm="0">
                                          <p:val>
                                            <p:fltVal val="0"/>
                                          </p:val>
                                        </p:tav>
                                        <p:tav tm="100000">
                                          <p:val>
                                            <p:strVal val="#ppt_w"/>
                                          </p:val>
                                        </p:tav>
                                      </p:tavLst>
                                    </p:anim>
                                    <p:anim calcmode="lin" valueType="num">
                                      <p:cBhvr>
                                        <p:cTn id="39" dur="500" fill="hold"/>
                                        <p:tgtEl>
                                          <p:spTgt spid="24"/>
                                        </p:tgtEl>
                                        <p:attrNameLst>
                                          <p:attrName>ppt_h</p:attrName>
                                        </p:attrNameLst>
                                      </p:cBhvr>
                                      <p:tavLst>
                                        <p:tav tm="0">
                                          <p:val>
                                            <p:fltVal val="0"/>
                                          </p:val>
                                        </p:tav>
                                        <p:tav tm="100000">
                                          <p:val>
                                            <p:strVal val="#ppt_h"/>
                                          </p:val>
                                        </p:tav>
                                      </p:tavLst>
                                    </p:anim>
                                    <p:animEffect transition="in" filter="fade">
                                      <p:cBhvr>
                                        <p:cTn id="40" dur="500"/>
                                        <p:tgtEl>
                                          <p:spTgt spid="24"/>
                                        </p:tgtEl>
                                      </p:cBhvr>
                                    </p:animEffect>
                                  </p:childTnLst>
                                </p:cTn>
                              </p:par>
                            </p:childTnLst>
                          </p:cTn>
                        </p:par>
                        <p:par>
                          <p:cTn id="41" fill="hold">
                            <p:stCondLst>
                              <p:cond delay="2000"/>
                            </p:stCondLst>
                            <p:childTnLst>
                              <p:par>
                                <p:cTn id="42" presetID="53" presetClass="entr" presetSubtype="16"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 calcmode="lin" valueType="num">
                                      <p:cBhvr>
                                        <p:cTn id="44" dur="500" fill="hold"/>
                                        <p:tgtEl>
                                          <p:spTgt spid="33"/>
                                        </p:tgtEl>
                                        <p:attrNameLst>
                                          <p:attrName>ppt_w</p:attrName>
                                        </p:attrNameLst>
                                      </p:cBhvr>
                                      <p:tavLst>
                                        <p:tav tm="0">
                                          <p:val>
                                            <p:fltVal val="0"/>
                                          </p:val>
                                        </p:tav>
                                        <p:tav tm="100000">
                                          <p:val>
                                            <p:strVal val="#ppt_w"/>
                                          </p:val>
                                        </p:tav>
                                      </p:tavLst>
                                    </p:anim>
                                    <p:anim calcmode="lin" valueType="num">
                                      <p:cBhvr>
                                        <p:cTn id="45" dur="500" fill="hold"/>
                                        <p:tgtEl>
                                          <p:spTgt spid="33"/>
                                        </p:tgtEl>
                                        <p:attrNameLst>
                                          <p:attrName>ppt_h</p:attrName>
                                        </p:attrNameLst>
                                      </p:cBhvr>
                                      <p:tavLst>
                                        <p:tav tm="0">
                                          <p:val>
                                            <p:fltVal val="0"/>
                                          </p:val>
                                        </p:tav>
                                        <p:tav tm="100000">
                                          <p:val>
                                            <p:strVal val="#ppt_h"/>
                                          </p:val>
                                        </p:tav>
                                      </p:tavLst>
                                    </p:anim>
                                    <p:animEffect transition="in" filter="fade">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nodeType="click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p:cTn id="51" dur="500" fill="hold"/>
                                        <p:tgtEl>
                                          <p:spTgt spid="37"/>
                                        </p:tgtEl>
                                        <p:attrNameLst>
                                          <p:attrName>ppt_w</p:attrName>
                                        </p:attrNameLst>
                                      </p:cBhvr>
                                      <p:tavLst>
                                        <p:tav tm="0">
                                          <p:val>
                                            <p:fltVal val="0"/>
                                          </p:val>
                                        </p:tav>
                                        <p:tav tm="100000">
                                          <p:val>
                                            <p:strVal val="#ppt_w"/>
                                          </p:val>
                                        </p:tav>
                                      </p:tavLst>
                                    </p:anim>
                                    <p:anim calcmode="lin" valueType="num">
                                      <p:cBhvr>
                                        <p:cTn id="52" dur="500" fill="hold"/>
                                        <p:tgtEl>
                                          <p:spTgt spid="37"/>
                                        </p:tgtEl>
                                        <p:attrNameLst>
                                          <p:attrName>ppt_h</p:attrName>
                                        </p:attrNameLst>
                                      </p:cBhvr>
                                      <p:tavLst>
                                        <p:tav tm="0">
                                          <p:val>
                                            <p:fltVal val="0"/>
                                          </p:val>
                                        </p:tav>
                                        <p:tav tm="100000">
                                          <p:val>
                                            <p:strVal val="#ppt_h"/>
                                          </p:val>
                                        </p:tav>
                                      </p:tavLst>
                                    </p:anim>
                                    <p:animEffect transition="in" filter="fade">
                                      <p:cBhvr>
                                        <p:cTn id="5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0" grpId="0" animBg="1"/>
      <p:bldP spid="3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68199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34" name="文本框 33"/>
          <p:cNvSpPr txBox="1"/>
          <p:nvPr>
            <p:custDataLst>
              <p:tags r:id="rId5"/>
            </p:custDataLst>
          </p:nvPr>
        </p:nvSpPr>
        <p:spPr>
          <a:xfrm>
            <a:off x="1946032" y="1989440"/>
            <a:ext cx="8299938" cy="398780"/>
          </a:xfrm>
          <a:prstGeom prst="rect">
            <a:avLst/>
          </a:prstGeom>
          <a:noFill/>
        </p:spPr>
        <p:txBody>
          <a:bodyPr wrap="square" rtlCol="0">
            <a:spAutoFit/>
          </a:bodyPr>
          <a:lstStyle/>
          <a:p>
            <a:pPr algn="ctr"/>
            <a:r>
              <a:rPr lang="zh-CN" altLang="en-US" sz="2000" spc="-100" dirty="0">
                <a:ln w="15875">
                  <a:noFill/>
                </a:ln>
                <a:gradFill>
                  <a:gsLst>
                    <a:gs pos="18000">
                      <a:srgbClr val="017E13"/>
                    </a:gs>
                    <a:gs pos="72000">
                      <a:srgbClr val="019D17"/>
                    </a:gs>
                  </a:gsLst>
                  <a:lin ang="27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微软雅黑" panose="020B0503020204020204" charset="-122"/>
              </a:rPr>
              <a:t>“</a:t>
            </a:r>
            <a:r>
              <a:rPr lang="zh-CN" altLang="en-US" sz="2000" spc="-100" dirty="0">
                <a:ln w="15875">
                  <a:noFill/>
                </a:ln>
                <a:gradFill>
                  <a:gsLst>
                    <a:gs pos="18000">
                      <a:srgbClr val="017E13"/>
                    </a:gs>
                    <a:gs pos="72000">
                      <a:srgbClr val="019D17"/>
                    </a:gs>
                  </a:gsLst>
                  <a:lin ang="27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微软雅黑" panose="020B0503020204020204" charset="-122"/>
              </a:rPr>
              <a:t>三个层面</a:t>
            </a:r>
            <a:r>
              <a:rPr lang="zh-CN" altLang="en-US" sz="2000" spc="-100" dirty="0">
                <a:ln w="15875">
                  <a:noFill/>
                </a:ln>
                <a:gradFill>
                  <a:gsLst>
                    <a:gs pos="18000">
                      <a:srgbClr val="017E13"/>
                    </a:gs>
                    <a:gs pos="72000">
                      <a:srgbClr val="019D17"/>
                    </a:gs>
                  </a:gsLst>
                  <a:lin ang="27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微软雅黑" panose="020B0503020204020204" charset="-122"/>
              </a:rPr>
              <a:t>”的任务目标</a:t>
            </a:r>
            <a:endParaRPr lang="zh-CN" altLang="en-US" sz="2000" spc="-100" dirty="0">
              <a:ln w="15875">
                <a:noFill/>
              </a:ln>
              <a:gradFill>
                <a:gsLst>
                  <a:gs pos="18000">
                    <a:srgbClr val="017E13"/>
                  </a:gs>
                  <a:gs pos="72000">
                    <a:srgbClr val="019D17"/>
                  </a:gs>
                </a:gsLst>
                <a:lin ang="27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微软雅黑" panose="020B0503020204020204" charset="-122"/>
            </a:endParaRPr>
          </a:p>
        </p:txBody>
      </p:sp>
      <p:grpSp>
        <p:nvGrpSpPr>
          <p:cNvPr id="44" name="组合 43"/>
          <p:cNvGrpSpPr/>
          <p:nvPr/>
        </p:nvGrpSpPr>
        <p:grpSpPr>
          <a:xfrm>
            <a:off x="4722241" y="3104609"/>
            <a:ext cx="2747518" cy="1016582"/>
            <a:chOff x="1194280" y="2471192"/>
            <a:chExt cx="1664149" cy="1664149"/>
          </a:xfrm>
        </p:grpSpPr>
        <p:sp>
          <p:nvSpPr>
            <p:cNvPr id="45" name="矩形: 圆角 7"/>
            <p:cNvSpPr/>
            <p:nvPr/>
          </p:nvSpPr>
          <p:spPr>
            <a:xfrm>
              <a:off x="1194280" y="2471192"/>
              <a:ext cx="1664149" cy="1664149"/>
            </a:xfrm>
            <a:prstGeom prst="homePlat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汉仪元隆黑 90W" panose="00020600040101010101" pitchFamily="18" charset="-122"/>
                <a:ea typeface="汉仪元隆黑 90W" panose="00020600040101010101" pitchFamily="18" charset="-122"/>
                <a:sym typeface="微软雅黑" panose="020B0503020204020204" charset="-122"/>
              </a:endParaRPr>
            </a:p>
          </p:txBody>
        </p:sp>
        <p:sp>
          <p:nvSpPr>
            <p:cNvPr id="46" name="标题 1"/>
            <p:cNvSpPr txBox="1"/>
            <p:nvPr>
              <p:custDataLst>
                <p:tags r:id="rId6"/>
              </p:custDataLst>
            </p:nvPr>
          </p:nvSpPr>
          <p:spPr>
            <a:xfrm>
              <a:off x="1194280" y="3016880"/>
              <a:ext cx="1418610" cy="572769"/>
            </a:xfrm>
            <a:prstGeom prst="homePlate">
              <a:avLst/>
            </a:prstGeom>
            <a:noFill/>
          </p:spPr>
          <p:txBody>
            <a:bodyPr wrap="square" rtlCol="0" anchor="ctr">
              <a:noAutofit/>
            </a:bodyPr>
            <a:lstStyle>
              <a:defPPr>
                <a:defRPr lang="zh-CN"/>
              </a:defPPr>
              <a:lvl1pPr>
                <a:lnSpc>
                  <a:spcPct val="130000"/>
                </a:lnSpc>
                <a:defRPr sz="1200"/>
              </a:lvl1pPr>
            </a:lstStyle>
            <a:p>
              <a:pPr marL="0" lvl="0" indent="0" algn="ctr">
                <a:lnSpc>
                  <a:spcPct val="120000"/>
                </a:lnSpc>
                <a:spcBef>
                  <a:spcPts val="0"/>
                </a:spcBef>
                <a:spcAft>
                  <a:spcPts val="0"/>
                </a:spcAft>
                <a:buSzPct val="100000"/>
              </a:pPr>
              <a:r>
                <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rPr>
                <a:t>矿山安全监管部门层面</a:t>
              </a:r>
              <a:endPar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endParaRPr>
            </a:p>
          </p:txBody>
        </p:sp>
      </p:grpSp>
      <p:grpSp>
        <p:nvGrpSpPr>
          <p:cNvPr id="47" name="组合 46"/>
          <p:cNvGrpSpPr/>
          <p:nvPr/>
        </p:nvGrpSpPr>
        <p:grpSpPr>
          <a:xfrm>
            <a:off x="1606062" y="3104609"/>
            <a:ext cx="2747518" cy="1016582"/>
            <a:chOff x="1194280" y="2471192"/>
            <a:chExt cx="1664149" cy="1664149"/>
          </a:xfrm>
        </p:grpSpPr>
        <p:sp>
          <p:nvSpPr>
            <p:cNvPr id="48" name="矩形: 圆角 7"/>
            <p:cNvSpPr/>
            <p:nvPr/>
          </p:nvSpPr>
          <p:spPr>
            <a:xfrm>
              <a:off x="1194280" y="2471192"/>
              <a:ext cx="1664149" cy="1664149"/>
            </a:xfrm>
            <a:prstGeom prst="homePlat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汉仪元隆黑 90W" panose="00020600040101010101" pitchFamily="18" charset="-122"/>
                <a:ea typeface="汉仪元隆黑 90W" panose="00020600040101010101" pitchFamily="18" charset="-122"/>
                <a:sym typeface="微软雅黑" panose="020B0503020204020204" charset="-122"/>
              </a:endParaRPr>
            </a:p>
          </p:txBody>
        </p:sp>
        <p:sp>
          <p:nvSpPr>
            <p:cNvPr id="49" name="标题 1"/>
            <p:cNvSpPr txBox="1"/>
            <p:nvPr>
              <p:custDataLst>
                <p:tags r:id="rId7"/>
              </p:custDataLst>
            </p:nvPr>
          </p:nvSpPr>
          <p:spPr>
            <a:xfrm>
              <a:off x="1194280" y="3016880"/>
              <a:ext cx="1418610" cy="572769"/>
            </a:xfrm>
            <a:prstGeom prst="homePlate">
              <a:avLst/>
            </a:prstGeom>
            <a:noFill/>
          </p:spPr>
          <p:txBody>
            <a:bodyPr wrap="square" rtlCol="0" anchor="ctr">
              <a:noAutofit/>
            </a:bodyPr>
            <a:lstStyle>
              <a:defPPr>
                <a:defRPr lang="zh-CN"/>
              </a:defPPr>
              <a:lvl1pPr>
                <a:lnSpc>
                  <a:spcPct val="130000"/>
                </a:lnSpc>
                <a:defRPr sz="1200"/>
              </a:lvl1pPr>
            </a:lstStyle>
            <a:p>
              <a:pPr marL="0" lvl="0" indent="0" algn="ctr">
                <a:lnSpc>
                  <a:spcPct val="120000"/>
                </a:lnSpc>
                <a:spcBef>
                  <a:spcPts val="0"/>
                </a:spcBef>
                <a:spcAft>
                  <a:spcPts val="0"/>
                </a:spcAft>
                <a:buSzPct val="100000"/>
              </a:pPr>
              <a:r>
                <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rPr>
                <a:t>旗委、政府层面</a:t>
              </a:r>
              <a:endPar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endParaRPr>
            </a:p>
          </p:txBody>
        </p:sp>
      </p:grpSp>
      <p:grpSp>
        <p:nvGrpSpPr>
          <p:cNvPr id="50" name="组合 49"/>
          <p:cNvGrpSpPr/>
          <p:nvPr/>
        </p:nvGrpSpPr>
        <p:grpSpPr>
          <a:xfrm>
            <a:off x="7945735" y="3104609"/>
            <a:ext cx="2747518" cy="1016582"/>
            <a:chOff x="1194280" y="2471192"/>
            <a:chExt cx="1664149" cy="1664149"/>
          </a:xfrm>
        </p:grpSpPr>
        <p:sp>
          <p:nvSpPr>
            <p:cNvPr id="52" name="矩形: 圆角 7"/>
            <p:cNvSpPr/>
            <p:nvPr/>
          </p:nvSpPr>
          <p:spPr>
            <a:xfrm>
              <a:off x="1194280" y="2471192"/>
              <a:ext cx="1664149" cy="1664149"/>
            </a:xfrm>
            <a:prstGeom prst="homePlat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bg1"/>
                </a:solidFill>
                <a:latin typeface="汉仪元隆黑 90W" panose="00020600040101010101" pitchFamily="18" charset="-122"/>
                <a:ea typeface="汉仪元隆黑 90W" panose="00020600040101010101" pitchFamily="18" charset="-122"/>
                <a:sym typeface="微软雅黑" panose="020B0503020204020204" charset="-122"/>
              </a:endParaRPr>
            </a:p>
          </p:txBody>
        </p:sp>
        <p:sp>
          <p:nvSpPr>
            <p:cNvPr id="53" name="标题 1"/>
            <p:cNvSpPr txBox="1"/>
            <p:nvPr>
              <p:custDataLst>
                <p:tags r:id="rId8"/>
              </p:custDataLst>
            </p:nvPr>
          </p:nvSpPr>
          <p:spPr>
            <a:xfrm>
              <a:off x="1194280" y="3016880"/>
              <a:ext cx="1664149" cy="580655"/>
            </a:xfrm>
            <a:prstGeom prst="homePlate">
              <a:avLst/>
            </a:prstGeom>
            <a:noFill/>
          </p:spPr>
          <p:txBody>
            <a:bodyPr wrap="square" rtlCol="0" anchor="ctr">
              <a:noAutofit/>
            </a:bodyPr>
            <a:lstStyle>
              <a:defPPr>
                <a:defRPr lang="zh-CN"/>
              </a:defPPr>
              <a:lvl1pPr>
                <a:lnSpc>
                  <a:spcPct val="130000"/>
                </a:lnSpc>
                <a:defRPr sz="1200"/>
              </a:lvl1pPr>
            </a:lstStyle>
            <a:p>
              <a:pPr marL="0" lvl="0" indent="0" algn="ctr">
                <a:lnSpc>
                  <a:spcPct val="120000"/>
                </a:lnSpc>
                <a:spcBef>
                  <a:spcPts val="0"/>
                </a:spcBef>
                <a:spcAft>
                  <a:spcPts val="0"/>
                </a:spcAft>
                <a:buSzPct val="100000"/>
              </a:pPr>
              <a:r>
                <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rPr>
                <a:t>矿山企业层面</a:t>
              </a:r>
              <a:endParaRPr lang="zh-CN" altLang="en-US" sz="1800" b="1" spc="150" dirty="0">
                <a:solidFill>
                  <a:schemeClr val="bg1"/>
                </a:solidFill>
                <a:uFillTx/>
                <a:latin typeface="汉仪元隆黑 90W" panose="00020600040101010101" pitchFamily="18" charset="-122"/>
                <a:ea typeface="汉仪元隆黑 90W" panose="00020600040101010101" pitchFamily="18" charset="-122"/>
                <a:cs typeface="字魂58号-创中黑" panose="00000500000000000000" charset="-122"/>
                <a:sym typeface="微软雅黑" panose="020B050302020402020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1" nodeType="click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p:cTn id="23" dur="500" fill="hold"/>
                                        <p:tgtEl>
                                          <p:spTgt spid="34"/>
                                        </p:tgtEl>
                                        <p:attrNameLst>
                                          <p:attrName>ppt_w</p:attrName>
                                        </p:attrNameLst>
                                      </p:cBhvr>
                                      <p:tavLst>
                                        <p:tav tm="0">
                                          <p:val>
                                            <p:fltVal val="0"/>
                                          </p:val>
                                        </p:tav>
                                        <p:tav tm="100000">
                                          <p:val>
                                            <p:strVal val="#ppt_w"/>
                                          </p:val>
                                        </p:tav>
                                      </p:tavLst>
                                    </p:anim>
                                    <p:anim calcmode="lin" valueType="num">
                                      <p:cBhvr>
                                        <p:cTn id="24" dur="500" fill="hold"/>
                                        <p:tgtEl>
                                          <p:spTgt spid="34"/>
                                        </p:tgtEl>
                                        <p:attrNameLst>
                                          <p:attrName>ppt_h</p:attrName>
                                        </p:attrNameLst>
                                      </p:cBhvr>
                                      <p:tavLst>
                                        <p:tav tm="0">
                                          <p:val>
                                            <p:fltVal val="0"/>
                                          </p:val>
                                        </p:tav>
                                        <p:tav tm="100000">
                                          <p:val>
                                            <p:strVal val="#ppt_h"/>
                                          </p:val>
                                        </p:tav>
                                      </p:tavLst>
                                    </p:anim>
                                    <p:animEffect transition="in" filter="fade">
                                      <p:cBhvr>
                                        <p:cTn id="25" dur="500"/>
                                        <p:tgtEl>
                                          <p:spTgt spid="34"/>
                                        </p:tgtEl>
                                      </p:cBhvr>
                                    </p:animEffect>
                                  </p:childTnLst>
                                </p:cTn>
                              </p:par>
                            </p:childTnLst>
                          </p:cTn>
                        </p:par>
                        <p:par>
                          <p:cTn id="26" fill="hold">
                            <p:stCondLst>
                              <p:cond delay="500"/>
                            </p:stCondLst>
                            <p:childTnLst>
                              <p:par>
                                <p:cTn id="27" presetID="42" presetClass="entr" presetSubtype="0" fill="hold" nodeType="after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1000"/>
                                        <p:tgtEl>
                                          <p:spTgt spid="47"/>
                                        </p:tgtEl>
                                      </p:cBhvr>
                                    </p:animEffect>
                                    <p:anim calcmode="lin" valueType="num">
                                      <p:cBhvr>
                                        <p:cTn id="30" dur="1000" fill="hold"/>
                                        <p:tgtEl>
                                          <p:spTgt spid="47"/>
                                        </p:tgtEl>
                                        <p:attrNameLst>
                                          <p:attrName>ppt_x</p:attrName>
                                        </p:attrNameLst>
                                      </p:cBhvr>
                                      <p:tavLst>
                                        <p:tav tm="0">
                                          <p:val>
                                            <p:strVal val="#ppt_x"/>
                                          </p:val>
                                        </p:tav>
                                        <p:tav tm="100000">
                                          <p:val>
                                            <p:strVal val="#ppt_x"/>
                                          </p:val>
                                        </p:tav>
                                      </p:tavLst>
                                    </p:anim>
                                    <p:anim calcmode="lin" valueType="num">
                                      <p:cBhvr>
                                        <p:cTn id="31" dur="1000" fill="hold"/>
                                        <p:tgtEl>
                                          <p:spTgt spid="47"/>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nodeType="after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1000"/>
                                        <p:tgtEl>
                                          <p:spTgt spid="44"/>
                                        </p:tgtEl>
                                      </p:cBhvr>
                                    </p:animEffect>
                                    <p:anim calcmode="lin" valueType="num">
                                      <p:cBhvr>
                                        <p:cTn id="36" dur="1000" fill="hold"/>
                                        <p:tgtEl>
                                          <p:spTgt spid="44"/>
                                        </p:tgtEl>
                                        <p:attrNameLst>
                                          <p:attrName>ppt_x</p:attrName>
                                        </p:attrNameLst>
                                      </p:cBhvr>
                                      <p:tavLst>
                                        <p:tav tm="0">
                                          <p:val>
                                            <p:strVal val="#ppt_x"/>
                                          </p:val>
                                        </p:tav>
                                        <p:tav tm="100000">
                                          <p:val>
                                            <p:strVal val="#ppt_x"/>
                                          </p:val>
                                        </p:tav>
                                      </p:tavLst>
                                    </p:anim>
                                    <p:anim calcmode="lin" valueType="num">
                                      <p:cBhvr>
                                        <p:cTn id="37" dur="1000" fill="hold"/>
                                        <p:tgtEl>
                                          <p:spTgt spid="44"/>
                                        </p:tgtEl>
                                        <p:attrNameLst>
                                          <p:attrName>ppt_y</p:attrName>
                                        </p:attrNameLst>
                                      </p:cBhvr>
                                      <p:tavLst>
                                        <p:tav tm="0">
                                          <p:val>
                                            <p:strVal val="#ppt_y+.1"/>
                                          </p:val>
                                        </p:tav>
                                        <p:tav tm="100000">
                                          <p:val>
                                            <p:strVal val="#ppt_y"/>
                                          </p:val>
                                        </p:tav>
                                      </p:tavLst>
                                    </p:anim>
                                  </p:childTnLst>
                                </p:cTn>
                              </p:par>
                            </p:childTnLst>
                          </p:cTn>
                        </p:par>
                        <p:par>
                          <p:cTn id="38" fill="hold">
                            <p:stCondLst>
                              <p:cond delay="2500"/>
                            </p:stCondLst>
                            <p:childTnLst>
                              <p:par>
                                <p:cTn id="39" presetID="42" presetClass="entr" presetSubtype="0" fill="hold" nodeType="afterEffect">
                                  <p:stCondLst>
                                    <p:cond delay="0"/>
                                  </p:stCondLst>
                                  <p:childTnLst>
                                    <p:set>
                                      <p:cBhvr>
                                        <p:cTn id="40" dur="1" fill="hold">
                                          <p:stCondLst>
                                            <p:cond delay="0"/>
                                          </p:stCondLst>
                                        </p:cTn>
                                        <p:tgtEl>
                                          <p:spTgt spid="50"/>
                                        </p:tgtEl>
                                        <p:attrNameLst>
                                          <p:attrName>style.visibility</p:attrName>
                                        </p:attrNameLst>
                                      </p:cBhvr>
                                      <p:to>
                                        <p:strVal val="visible"/>
                                      </p:to>
                                    </p:set>
                                    <p:animEffect transition="in" filter="fade">
                                      <p:cBhvr>
                                        <p:cTn id="41" dur="1000"/>
                                        <p:tgtEl>
                                          <p:spTgt spid="50"/>
                                        </p:tgtEl>
                                      </p:cBhvr>
                                    </p:animEffect>
                                    <p:anim calcmode="lin" valueType="num">
                                      <p:cBhvr>
                                        <p:cTn id="42" dur="1000" fill="hold"/>
                                        <p:tgtEl>
                                          <p:spTgt spid="50"/>
                                        </p:tgtEl>
                                        <p:attrNameLst>
                                          <p:attrName>ppt_x</p:attrName>
                                        </p:attrNameLst>
                                      </p:cBhvr>
                                      <p:tavLst>
                                        <p:tav tm="0">
                                          <p:val>
                                            <p:strVal val="#ppt_x"/>
                                          </p:val>
                                        </p:tav>
                                        <p:tav tm="100000">
                                          <p:val>
                                            <p:strVal val="#ppt_x"/>
                                          </p:val>
                                        </p:tav>
                                      </p:tavLst>
                                    </p:anim>
                                    <p:anim calcmode="lin" valueType="num">
                                      <p:cBhvr>
                                        <p:cTn id="43"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34" grpId="0"/>
      <p:bldP spid="3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第一、旗委、政府层面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80160" y="3133725"/>
            <a:ext cx="9413240" cy="292925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1</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：旗委、政府及时传达贯彻落实习近平总书记关于安全生产重要论述和重要指示批示精神，传达落实党中央、国务院关于矿山安全生产的决策部署。 </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2</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：旗人民政府(旗安委会)结合地区实际情况制定贯彻落实相关文件的措施。 </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3</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：及时召开政府常务会议及专题会议，研究解决矿山安全生产领域的突出、共性、深层次问题。</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09625" y="319423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1</a:t>
            </a:r>
            <a:endParaRPr lang="zh-CN" altLang="en-US"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0260" y="391432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2</a:t>
            </a:r>
            <a:endParaRPr lang="en-US" altLang="zh-CN" sz="2000" dirty="0">
              <a:latin typeface="汉仪元隆黑 90W" panose="00020600040101010101" pitchFamily="18" charset="-122"/>
              <a:ea typeface="汉仪元隆黑 90W" panose="00020600040101010101" pitchFamily="18" charset="-122"/>
            </a:endParaRPr>
          </a:p>
        </p:txBody>
      </p:sp>
      <p:sp>
        <p:nvSpPr>
          <p:cNvPr id="14" name="椭圆 13"/>
          <p:cNvSpPr/>
          <p:nvPr/>
        </p:nvSpPr>
        <p:spPr>
          <a:xfrm>
            <a:off x="809625" y="4704715"/>
            <a:ext cx="46863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3</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p:cTn id="43" dur="500" fill="hold"/>
                                        <p:tgtEl>
                                          <p:spTgt spid="14"/>
                                        </p:tgtEl>
                                        <p:attrNameLst>
                                          <p:attrName>ppt_w</p:attrName>
                                        </p:attrNameLst>
                                      </p:cBhvr>
                                      <p:tavLst>
                                        <p:tav tm="0">
                                          <p:val>
                                            <p:fltVal val="0"/>
                                          </p:val>
                                        </p:tav>
                                        <p:tav tm="100000">
                                          <p:val>
                                            <p:strVal val="#ppt_w"/>
                                          </p:val>
                                        </p:tav>
                                      </p:tavLst>
                                    </p:anim>
                                    <p:anim calcmode="lin" valueType="num">
                                      <p:cBhvr>
                                        <p:cTn id="44" dur="500" fill="hold"/>
                                        <p:tgtEl>
                                          <p:spTgt spid="14"/>
                                        </p:tgtEl>
                                        <p:attrNameLst>
                                          <p:attrName>ppt_h</p:attrName>
                                        </p:attrNameLst>
                                      </p:cBhvr>
                                      <p:tavLst>
                                        <p:tav tm="0">
                                          <p:val>
                                            <p:fltVal val="0"/>
                                          </p:val>
                                        </p:tav>
                                        <p:tav tm="100000">
                                          <p:val>
                                            <p:strVal val="#ppt_h"/>
                                          </p:val>
                                        </p:tav>
                                      </p:tavLst>
                                    </p:anim>
                                    <p:animEffect transition="in" filter="fade">
                                      <p:cBhvr>
                                        <p:cTn id="4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animBg="1"/>
      <p:bldP spid="15" grpId="0" bldLvl="0" animBg="1"/>
      <p:bldP spid="11" grpId="0" bldLvl="0" animBg="1"/>
      <p:bldP spid="1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127254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a:p>
            <a:pPr lvl="0" algn="ctr" fontAlgn="base">
              <a:lnSpc>
                <a:spcPct val="120000"/>
              </a:lnSpc>
              <a:defRPr/>
            </a:pP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第一、旗委、政府层面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80160" y="3133725"/>
            <a:ext cx="9413240" cy="292925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4</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：贯彻执行《地方党政领导干部安全生产责任制规定》，建立健全“党政同责、一岗双责、齐抓共管、失职追责’的安全生产责任体系，落实“促一方发展、保一方平安”的政治责任，深入矿山井下督导检查。</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5</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：对地方各级矿山安全监管部门认真履职情况开展督促检查，建立监督考核、责任追究机制，落实奖惩制度。</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6</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：根据本地区矿山安全监管工作需要，保障监管执法经费、车辆、装备、人员，配齐配强专业监管力量；开展监管能力业务培训。</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09625" y="319423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4</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0260" y="436390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5</a:t>
            </a:r>
            <a:endParaRPr lang="en-US" altLang="zh-CN" sz="2000" dirty="0">
              <a:latin typeface="汉仪元隆黑 90W" panose="00020600040101010101" pitchFamily="18" charset="-122"/>
              <a:ea typeface="汉仪元隆黑 90W" panose="00020600040101010101" pitchFamily="18" charset="-122"/>
            </a:endParaRPr>
          </a:p>
        </p:txBody>
      </p:sp>
      <p:sp>
        <p:nvSpPr>
          <p:cNvPr id="13" name="椭圆 12"/>
          <p:cNvSpPr/>
          <p:nvPr/>
        </p:nvSpPr>
        <p:spPr>
          <a:xfrm>
            <a:off x="810260" y="506812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6</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P spid="13"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1">
            <a:extLst>
              <a:ext uri="{BEBA8EAE-BF5A-486C-A8C5-ECC9F3942E4B}">
                <a14:imgProps xmlns:a14="http://schemas.microsoft.com/office/drawing/2010/main">
                  <a14:imgLayer r:embed="rId2">
                    <a14:imgEffect>
                      <a14:brightnessContrast contrast="20000"/>
                    </a14:imgEffect>
                  </a14:imgLayer>
                </a14:imgProps>
              </a:ext>
            </a:extLst>
          </a:blip>
          <a:stretch>
            <a:fillRect/>
          </a:stretch>
        </p:blipFill>
        <p:spPr>
          <a:xfrm flipH="1">
            <a:off x="-528" y="-297"/>
            <a:ext cx="12193057" cy="6858594"/>
          </a:xfrm>
          <a:prstGeom prst="rect">
            <a:avLst/>
          </a:prstGeom>
        </p:spPr>
      </p:pic>
      <p:grpSp>
        <p:nvGrpSpPr>
          <p:cNvPr id="8" name="组合 7"/>
          <p:cNvGrpSpPr/>
          <p:nvPr/>
        </p:nvGrpSpPr>
        <p:grpSpPr>
          <a:xfrm>
            <a:off x="-698500" y="-582990"/>
            <a:ext cx="13589000" cy="8023980"/>
            <a:chOff x="-863600" y="-584200"/>
            <a:chExt cx="13335000" cy="7874000"/>
          </a:xfrm>
          <a:solidFill>
            <a:srgbClr val="E6E6E6"/>
          </a:solidFill>
        </p:grpSpPr>
        <p:grpSp>
          <p:nvGrpSpPr>
            <p:cNvPr id="4" name="组合 3"/>
            <p:cNvGrpSpPr/>
            <p:nvPr/>
          </p:nvGrpSpPr>
          <p:grpSpPr>
            <a:xfrm>
              <a:off x="-863600" y="-584200"/>
              <a:ext cx="165100" cy="7874000"/>
              <a:chOff x="-863600" y="-584200"/>
              <a:chExt cx="165100" cy="7874000"/>
            </a:xfrm>
            <a:grpFill/>
          </p:grpSpPr>
          <p:sp>
            <p:nvSpPr>
              <p:cNvPr id="2" name="椭圆 1"/>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nvGrpSpPr>
          <p:grpSpPr>
            <a:xfrm>
              <a:off x="12306300" y="-584200"/>
              <a:ext cx="165100" cy="7874000"/>
              <a:chOff x="-863600" y="-584200"/>
              <a:chExt cx="165100" cy="7874000"/>
            </a:xfrm>
            <a:grpFill/>
          </p:grpSpPr>
          <p:sp>
            <p:nvSpPr>
              <p:cNvPr id="6" name="椭圆 5"/>
              <p:cNvSpPr/>
              <p:nvPr/>
            </p:nvSpPr>
            <p:spPr>
              <a:xfrm>
                <a:off x="-863600" y="-5842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863600" y="7124700"/>
                <a:ext cx="165100" cy="165100"/>
              </a:xfrm>
              <a:prstGeom prst="ellipse">
                <a:avLst/>
              </a:prstGeom>
              <a:grp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圆角 9"/>
          <p:cNvSpPr/>
          <p:nvPr/>
        </p:nvSpPr>
        <p:spPr>
          <a:xfrm>
            <a:off x="685800" y="660400"/>
            <a:ext cx="10820400" cy="5537200"/>
          </a:xfrm>
          <a:prstGeom prst="roundRect">
            <a:avLst>
              <a:gd name="adj" fmla="val 9557"/>
            </a:avLst>
          </a:prstGeom>
          <a:solidFill>
            <a:srgbClr val="F5FFFB"/>
          </a:soli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latin typeface="汉仪元隆黑 90W" panose="00020600040101010101" pitchFamily="18" charset="-122"/>
              <a:ea typeface="汉仪元隆黑 90W" panose="00020600040101010101" pitchFamily="18" charset="-122"/>
            </a:endParaRPr>
          </a:p>
        </p:txBody>
      </p:sp>
      <p:sp>
        <p:nvSpPr>
          <p:cNvPr id="39" name="文本框 38"/>
          <p:cNvSpPr txBox="1"/>
          <p:nvPr/>
        </p:nvSpPr>
        <p:spPr>
          <a:xfrm>
            <a:off x="749300" y="940345"/>
            <a:ext cx="10693400" cy="681990"/>
          </a:xfrm>
          <a:prstGeom prst="rect">
            <a:avLst/>
          </a:prstGeom>
          <a:noFill/>
        </p:spPr>
        <p:txBody>
          <a:bodyPr wrap="square">
            <a:spAutoFit/>
          </a:bodyPr>
          <a:lstStyle/>
          <a:p>
            <a:pPr lvl="0" algn="ctr" fontAlgn="base">
              <a:lnSpc>
                <a:spcPct val="120000"/>
              </a:lnSpc>
              <a:defRPr/>
            </a:pPr>
            <a:r>
              <a:rPr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rPr>
              <a:t>《2025年矿山安全生产重点工作实施方案》任务目标</a:t>
            </a:r>
            <a:endParaRPr lang="zh-CN" altLang="en-US" sz="3200" spc="-100" dirty="0">
              <a:ln w="15875">
                <a:noFill/>
              </a:ln>
              <a:gradFill>
                <a:gsLst>
                  <a:gs pos="18000">
                    <a:srgbClr val="017E13"/>
                  </a:gs>
                  <a:gs pos="72000">
                    <a:srgbClr val="019D17"/>
                  </a:gs>
                </a:gsLst>
                <a:lin ang="5400000" scaled="0"/>
              </a:gradFill>
              <a:latin typeface="汉仪元隆黑 90W" panose="00020600040101010101" pitchFamily="18" charset="-122"/>
              <a:ea typeface="汉仪元隆黑 90W" panose="00020600040101010101" pitchFamily="18" charset="-122"/>
              <a:cs typeface="字魂143号-正酷超级黑" panose="00000500000000000000" charset="-122"/>
              <a:sym typeface="Arial" panose="020B0604020202020204" pitchFamily="34" charset="0"/>
            </a:endParaRPr>
          </a:p>
        </p:txBody>
      </p:sp>
      <p:grpSp>
        <p:nvGrpSpPr>
          <p:cNvPr id="20" name="组合 19"/>
          <p:cNvGrpSpPr/>
          <p:nvPr/>
        </p:nvGrpSpPr>
        <p:grpSpPr>
          <a:xfrm>
            <a:off x="0" y="0"/>
            <a:ext cx="12192000" cy="1382015"/>
            <a:chOff x="0" y="0"/>
            <a:chExt cx="12192000" cy="1382015"/>
          </a:xfrm>
        </p:grpSpPr>
        <p:pic>
          <p:nvPicPr>
            <p:cNvPr id="51" name="图片 50"/>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a:off x="0" y="0"/>
              <a:ext cx="1498600" cy="1382015"/>
            </a:xfrm>
            <a:prstGeom prst="rect">
              <a:avLst/>
            </a:prstGeom>
          </p:spPr>
        </p:pic>
        <p:pic>
          <p:nvPicPr>
            <p:cNvPr id="54" name="图片 53"/>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82188"/>
            <a:stretch>
              <a:fillRect/>
            </a:stretch>
          </p:blipFill>
          <p:spPr>
            <a:xfrm flipH="1">
              <a:off x="10693400" y="0"/>
              <a:ext cx="1498600" cy="1382015"/>
            </a:xfrm>
            <a:prstGeom prst="rect">
              <a:avLst/>
            </a:prstGeom>
          </p:spPr>
        </p:pic>
      </p:grpSp>
      <p:sp>
        <p:nvSpPr>
          <p:cNvPr id="64" name="文本框 63"/>
          <p:cNvSpPr txBox="1"/>
          <p:nvPr/>
        </p:nvSpPr>
        <p:spPr>
          <a:xfrm>
            <a:off x="5302102" y="1521299"/>
            <a:ext cx="1587796" cy="349250"/>
          </a:xfrm>
          <a:prstGeom prst="rect">
            <a:avLst/>
          </a:prstGeom>
          <a:noFill/>
        </p:spPr>
        <p:txBody>
          <a:bodyPr wrap="square">
            <a:spAutoFit/>
          </a:bodyPr>
          <a:lstStyle/>
          <a:p>
            <a:pPr lvl="0" algn="dist" fontAlgn="base">
              <a:lnSpc>
                <a:spcPct val="120000"/>
              </a:lnSpc>
              <a:defRPr/>
            </a:pPr>
            <a:r>
              <a:rPr lang="en-US" altLang="zh-CN" sz="1400">
                <a:latin typeface="思源黑体 CN Medium" panose="020B0600000000000000" pitchFamily="34" charset="-122"/>
                <a:ea typeface="思源黑体 CN Medium" panose="020B0600000000000000" pitchFamily="34" charset="-122"/>
                <a:sym typeface="Arial" panose="020B0604020202020204" pitchFamily="34" charset="0"/>
              </a:rPr>
              <a:t>-PART02-</a:t>
            </a:r>
            <a:endParaRPr lang="zh-CN" altLang="en-US" sz="1400" dirty="0">
              <a:latin typeface="思源黑体 CN Medium" panose="020B0600000000000000" pitchFamily="34" charset="-122"/>
              <a:ea typeface="思源黑体 CN Medium" panose="020B0600000000000000" pitchFamily="34" charset="-122"/>
              <a:sym typeface="Arial" panose="020B0604020202020204" pitchFamily="34" charset="0"/>
            </a:endParaRPr>
          </a:p>
        </p:txBody>
      </p:sp>
      <p:sp>
        <p:nvSpPr>
          <p:cNvPr id="12" name="矩形: 圆角 11"/>
          <p:cNvSpPr/>
          <p:nvPr/>
        </p:nvSpPr>
        <p:spPr>
          <a:xfrm>
            <a:off x="3311769" y="2106386"/>
            <a:ext cx="5568462" cy="608958"/>
          </a:xfrm>
          <a:prstGeom prst="roundRect">
            <a:avLst>
              <a:gd name="adj" fmla="val 50000"/>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latin typeface="汉仪元隆黑 90W" panose="00020600040101010101" pitchFamily="18" charset="-122"/>
                <a:ea typeface="汉仪元隆黑 90W" panose="00020600040101010101" pitchFamily="18" charset="-122"/>
              </a:rPr>
              <a:t>第二、矿山安全监管部门层面</a:t>
            </a:r>
            <a:endParaRPr lang="zh-CN" altLang="en-US" sz="2000">
              <a:latin typeface="汉仪元隆黑 90W" panose="00020600040101010101" pitchFamily="18" charset="-122"/>
              <a:ea typeface="汉仪元隆黑 90W" panose="00020600040101010101" pitchFamily="18" charset="-122"/>
            </a:endParaRPr>
          </a:p>
        </p:txBody>
      </p:sp>
      <p:sp>
        <p:nvSpPr>
          <p:cNvPr id="33" name="文本框 32"/>
          <p:cNvSpPr txBox="1"/>
          <p:nvPr>
            <p:custDataLst>
              <p:tags r:id="rId5"/>
            </p:custDataLst>
          </p:nvPr>
        </p:nvSpPr>
        <p:spPr>
          <a:xfrm>
            <a:off x="1280160" y="3133725"/>
            <a:ext cx="9413240" cy="2929255"/>
          </a:xfrm>
          <a:prstGeom prst="rect">
            <a:avLst/>
          </a:prstGeom>
          <a:noFill/>
        </p:spPr>
        <p:txBody>
          <a:bodyPr wrap="square" rtlCol="0">
            <a:noAutofit/>
          </a:bodyPr>
          <a:lstStyle/>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1</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：监督检查矿山安全风险分级管控和隐患排查治理双重预防机制建设情况，防范化解矿山安全重大风险。</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2</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：严厉打击盗采矿产资源等违法活动。</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工作任务</a:t>
            </a:r>
            <a:r>
              <a:rPr lang="en-US" altLang="zh-CN"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3</a:t>
            </a:r>
            <a:r>
              <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rPr>
              <a:t>：建立健全矿山安全生产专项整治暨推动矿山行业高质量发展协调工作制度，并明确相关部门责任。</a:t>
            </a: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a:p>
            <a:pPr algn="just">
              <a:lnSpc>
                <a:spcPct val="150000"/>
              </a:lnSpc>
            </a:pPr>
            <a:endParaRPr lang="zh-CN" altLang="en-US" sz="1600" dirty="0">
              <a:solidFill>
                <a:schemeClr val="tx1">
                  <a:lumMod val="85000"/>
                  <a:lumOff val="15000"/>
                </a:schemeClr>
              </a:solidFill>
              <a:latin typeface="思源黑体 CN Medium" panose="020B0600000000000000" pitchFamily="34" charset="-122"/>
              <a:ea typeface="思源黑体 CN Medium" panose="020B0600000000000000" pitchFamily="34" charset="-122"/>
              <a:sym typeface="微软雅黑" panose="020B0503020204020204" charset="-122"/>
            </a:endParaRPr>
          </a:p>
        </p:txBody>
      </p:sp>
      <p:sp>
        <p:nvSpPr>
          <p:cNvPr id="15" name="椭圆 14"/>
          <p:cNvSpPr/>
          <p:nvPr/>
        </p:nvSpPr>
        <p:spPr>
          <a:xfrm>
            <a:off x="809625" y="319423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1</a:t>
            </a:r>
            <a:endParaRPr lang="en-US" altLang="zh-CN" sz="2000" dirty="0">
              <a:latin typeface="汉仪元隆黑 90W" panose="00020600040101010101" pitchFamily="18" charset="-122"/>
              <a:ea typeface="汉仪元隆黑 90W" panose="00020600040101010101" pitchFamily="18" charset="-122"/>
            </a:endParaRPr>
          </a:p>
        </p:txBody>
      </p:sp>
      <p:sp>
        <p:nvSpPr>
          <p:cNvPr id="11" name="椭圆 10"/>
          <p:cNvSpPr/>
          <p:nvPr/>
        </p:nvSpPr>
        <p:spPr>
          <a:xfrm>
            <a:off x="810260" y="3883846"/>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2</a:t>
            </a:r>
            <a:endParaRPr lang="en-US" altLang="zh-CN" sz="2000" dirty="0">
              <a:latin typeface="汉仪元隆黑 90W" panose="00020600040101010101" pitchFamily="18" charset="-122"/>
              <a:ea typeface="汉仪元隆黑 90W" panose="00020600040101010101" pitchFamily="18" charset="-122"/>
            </a:endParaRPr>
          </a:p>
        </p:txBody>
      </p:sp>
      <p:sp>
        <p:nvSpPr>
          <p:cNvPr id="13" name="椭圆 12"/>
          <p:cNvSpPr/>
          <p:nvPr/>
        </p:nvSpPr>
        <p:spPr>
          <a:xfrm>
            <a:off x="810260" y="4707441"/>
            <a:ext cx="469900" cy="469900"/>
          </a:xfrm>
          <a:prstGeom prst="ellipse">
            <a:avLst/>
          </a:prstGeom>
          <a:gradFill>
            <a:gsLst>
              <a:gs pos="18000">
                <a:srgbClr val="017E13"/>
              </a:gs>
              <a:gs pos="72000">
                <a:srgbClr val="019D17"/>
              </a:gs>
            </a:gsLst>
            <a:lin ang="2700000" scaled="0"/>
          </a:gradFill>
          <a:ln>
            <a:solidFill>
              <a:srgbClr val="CCEF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dirty="0">
                <a:latin typeface="汉仪元隆黑 90W" panose="00020600040101010101" pitchFamily="18" charset="-122"/>
                <a:ea typeface="汉仪元隆黑 90W" panose="00020600040101010101" pitchFamily="18" charset="-122"/>
              </a:rPr>
              <a:t>3</a:t>
            </a:r>
            <a:endParaRPr lang="en-US" altLang="zh-CN" sz="2000" dirty="0">
              <a:latin typeface="汉仪元隆黑 90W" panose="00020600040101010101" pitchFamily="18" charset="-122"/>
              <a:ea typeface="汉仪元隆黑 90W" panose="00020600040101010101" pitchFamily="18" charset="-122"/>
            </a:endParaRPr>
          </a:p>
        </p:txBody>
      </p:sp>
    </p:spTree>
  </p:cSld>
  <p:clrMapOvr>
    <a:masterClrMapping/>
  </p:clrMapOvr>
  <mc:AlternateContent xmlns:mc="http://schemas.openxmlformats.org/markup-compatibility/2006">
    <mc:Choice xmlns:p14="http://schemas.microsoft.com/office/powerpoint/2010/main" Requires="p14">
      <p:transition spd="slow" p14:dur="1600" advTm="5000">
        <p14:prism isInverted="1"/>
      </p:transition>
    </mc:Choice>
    <mc:Fallback>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childTnLst>
                                </p:cTn>
                              </p:par>
                            </p:childTnLst>
                          </p:cTn>
                        </p:par>
                        <p:par>
                          <p:cTn id="19" fill="hold">
                            <p:stCondLst>
                              <p:cond delay="1500"/>
                            </p:stCondLst>
                            <p:childTnLst>
                              <p:par>
                                <p:cTn id="20" presetID="42"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fltVal val="0"/>
                                          </p:val>
                                        </p:tav>
                                        <p:tav tm="100000">
                                          <p:val>
                                            <p:strVal val="#ppt_w"/>
                                          </p:val>
                                        </p:tav>
                                      </p:tavLst>
                                    </p:anim>
                                    <p:anim calcmode="lin" valueType="num">
                                      <p:cBhvr>
                                        <p:cTn id="30" dur="500" fill="hold"/>
                                        <p:tgtEl>
                                          <p:spTgt spid="15"/>
                                        </p:tgtEl>
                                        <p:attrNameLst>
                                          <p:attrName>ppt_h</p:attrName>
                                        </p:attrNameLst>
                                      </p:cBhvr>
                                      <p:tavLst>
                                        <p:tav tm="0">
                                          <p:val>
                                            <p:fltVal val="0"/>
                                          </p:val>
                                        </p:tav>
                                        <p:tav tm="100000">
                                          <p:val>
                                            <p:strVal val="#ppt_h"/>
                                          </p:val>
                                        </p:tav>
                                      </p:tavLst>
                                    </p:anim>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64" grpId="0"/>
      <p:bldP spid="12" grpId="0" bldLvl="0" animBg="1"/>
      <p:bldP spid="15" grpId="0" bldLvl="0" animBg="1"/>
      <p:bldP spid="11" grpId="0" bldLvl="0" animBg="1"/>
      <p:bldP spid="13"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2.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4"/>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160046_2*m_h_f*1_1_1"/>
  <p:tag name="KSO_WM_TEMPLATE_CATEGORY" val="diagram"/>
  <p:tag name="KSO_WM_TEMPLATE_INDEX" val="16004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3.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4"/>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160046_2*m_h_f*1_1_1"/>
  <p:tag name="KSO_WM_TEMPLATE_CATEGORY" val="diagram"/>
  <p:tag name="KSO_WM_TEMPLATE_INDEX" val="16004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4.xml><?xml version="1.0" encoding="utf-8"?>
<p:tagLst xmlns:p="http://schemas.openxmlformats.org/presentationml/2006/main">
  <p:tag name="KSO_WM_UNIT_SUBTYPE" val="a"/>
  <p:tag name="KSO_WM_UNIT_PRESET_TEXT" val="单击此处添加文本具体内容，简明扼要的阐述您的观点。"/>
  <p:tag name="KSO_WM_UNIT_NOCLEAR" val="0"/>
  <p:tag name="KSO_WM_UNIT_VALUE" val="24"/>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160046_2*m_h_f*1_1_1"/>
  <p:tag name="KSO_WM_TEMPLATE_CATEGORY" val="diagram"/>
  <p:tag name="KSO_WM_TEMPLATE_INDEX" val="16004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850_1*a*1"/>
  <p:tag name="KSO_WM_TEMPLATE_CATEGORY" val="diagram"/>
  <p:tag name="KSO_WM_TEMPLATE_INDEX" val="20200850"/>
  <p:tag name="KSO_WM_UNIT_LAYERLEVEL" val="1"/>
  <p:tag name="KSO_WM_TAG_VERSION" val="1.0"/>
  <p:tag name="KSO_WM_BEAUTIFY_FLAG" val="#wm#"/>
  <p:tag name="KSO_WM_UNIT_ISCONTENTSTITLE" val="0"/>
  <p:tag name="KSO_WM_UNIT_PRESET_TEXT" val="点击添加标题内容"/>
  <p:tag name="KSO_WM_UNIT_NOCLEAR" val="0"/>
  <p:tag name="KSO_WM_UNIT_VALUE" val="26"/>
  <p:tag name="KSO_WM_UNIT_TYPE" val="a"/>
  <p:tag name="KSO_WM_UNIT_INDEX"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2684</Words>
  <Application>WPS 演示</Application>
  <PresentationFormat>宽屏</PresentationFormat>
  <Paragraphs>167</Paragraphs>
  <Slides>13</Slides>
  <Notes>0</Notes>
  <HiddenSlides>0</HiddenSlides>
  <MMClips>1</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13</vt:i4>
      </vt:variant>
    </vt:vector>
  </HeadingPairs>
  <TitlesOfParts>
    <vt:vector size="29" baseType="lpstr">
      <vt:lpstr>Arial</vt:lpstr>
      <vt:lpstr>宋体</vt:lpstr>
      <vt:lpstr>Wingdings</vt:lpstr>
      <vt:lpstr>楷体</vt:lpstr>
      <vt:lpstr>字魂143号-正酷超级黑</vt:lpstr>
      <vt:lpstr>黑体</vt:lpstr>
      <vt:lpstr>思源黑体 CN Medium</vt:lpstr>
      <vt:lpstr>汉仪元隆黑 90W</vt:lpstr>
      <vt:lpstr>仿宋_GB2312</vt:lpstr>
      <vt:lpstr>微软雅黑</vt:lpstr>
      <vt:lpstr>字魂58号-创中黑</vt:lpstr>
      <vt:lpstr>等线</vt:lpstr>
      <vt:lpstr>Arial Unicode MS</vt:lpstr>
      <vt:lpstr>等线 Light</vt:lpstr>
      <vt:lpstr>Calibri</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bing</dc:creator>
  <cp:lastModifiedBy>水晶</cp:lastModifiedBy>
  <cp:revision>27</cp:revision>
  <dcterms:created xsi:type="dcterms:W3CDTF">2025-09-08T07:03:00Z</dcterms:created>
  <dcterms:modified xsi:type="dcterms:W3CDTF">2025-09-17T02:32:09Z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DE76EFEC5D954E86BBDBBD044467C9AF_13</vt:lpwstr>
  </property>
  <property fmtid="{D5CDD505-2E9C-101B-9397-08002B2CF9AE}" pid="3" name="KSOProductBuildVer">
    <vt:lpwstr>2052-12.1.0.22529</vt:lpwstr>
  </property>
</Properties>
</file>