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media/image1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80" r:id="rId3"/>
    <p:sldId id="260" r:id="rId4"/>
    <p:sldId id="265" r:id="rId5"/>
    <p:sldId id="266" r:id="rId6"/>
    <p:sldId id="283" r:id="rId7"/>
    <p:sldId id="261" r:id="rId8"/>
  </p:sldIdLst>
  <p:sldSz cx="12192000" cy="6858000"/>
  <p:notesSz cx="6858000" cy="9144000"/>
  <p:embeddedFontLst>
    <p:embeddedFont>
      <p:font typeface="楷体" panose="02010609060101010101" charset="-122"/>
      <p:regular r:id="rId12"/>
    </p:embeddedFont>
    <p:embeddedFont>
      <p:font typeface="仿宋_GB2312" panose="02010609030101010101" charset="-122"/>
      <p:regular r:id="rId13"/>
    </p:embeddedFont>
    <p:embeddedFont>
      <p:font typeface="方正小标宋简体" panose="03000509000000000000" charset="-122"/>
      <p:regular r:id="rId14"/>
    </p:embeddedFont>
    <p:embeddedFont>
      <p:font typeface="等线" panose="02010600030101010101" charset="-122"/>
      <p:regular r:id="rId15"/>
    </p:embeddedFont>
    <p:embeddedFont>
      <p:font typeface="等线 Light" panose="02010600030101010101" charset="-122"/>
      <p:regular r:id="rId16"/>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32" userDrawn="1">
          <p15:clr>
            <a:srgbClr val="A4A3A4"/>
          </p15:clr>
        </p15:guide>
        <p15:guide id="2" orient="horz" pos="388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A45B"/>
    <a:srgbClr val="E0F6F1"/>
    <a:srgbClr val="F4FEFB"/>
    <a:srgbClr val="017E13"/>
    <a:srgbClr val="CCEFAF"/>
    <a:srgbClr val="F5FFFB"/>
    <a:srgbClr val="019516"/>
    <a:srgbClr val="019D17"/>
    <a:srgbClr val="8EDC4E"/>
    <a:srgbClr val="2271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howGuides="1">
      <p:cViewPr>
        <p:scale>
          <a:sx n="66" d="100"/>
          <a:sy n="66" d="100"/>
        </p:scale>
        <p:origin x="1080" y="1056"/>
      </p:cViewPr>
      <p:guideLst>
        <p:guide pos="432"/>
        <p:guide orient="horz" pos="3888"/>
      </p:guideLst>
    </p:cSldViewPr>
  </p:slideViewPr>
  <p:notesTextViewPr>
    <p:cViewPr>
      <p:scale>
        <a:sx n="1" d="1"/>
        <a:sy n="1" d="1"/>
      </p:scale>
      <p:origin x="0" y="0"/>
    </p:cViewPr>
  </p:notesTextViewPr>
  <p:sorterViewPr>
    <p:cViewPr varScale="1">
      <p:scale>
        <a:sx n="1" d="1"/>
        <a:sy n="1" d="1"/>
      </p:scale>
      <p:origin x="0" y="0"/>
    </p:cViewPr>
  </p:sorterViewPr>
  <p:gridSpacing cx="45000" cy="45000"/>
</p:viewPr>
</file>

<file path=ppt/_rels/presentation.xml.rels><?xml version="1.0" encoding="UTF-8" standalone="yes"?>
<Relationships xmlns="http://schemas.openxmlformats.org/package/2006/relationships"><Relationship Id="rId9" Type="http://schemas.openxmlformats.org/officeDocument/2006/relationships/presProps" Target="presProps.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6" Type="http://schemas.openxmlformats.org/officeDocument/2006/relationships/font" Target="fonts/font5.fntdata"/><Relationship Id="rId15" Type="http://schemas.openxmlformats.org/officeDocument/2006/relationships/font" Target="fonts/font4.fntdata"/><Relationship Id="rId14" Type="http://schemas.openxmlformats.org/officeDocument/2006/relationships/font" Target="fonts/font3.fntdata"/><Relationship Id="rId13" Type="http://schemas.openxmlformats.org/officeDocument/2006/relationships/font" Target="fonts/font2.fntdata"/><Relationship Id="rId12" Type="http://schemas.openxmlformats.org/officeDocument/2006/relationships/font" Target="fonts/font1.fntdata"/><Relationship Id="rId11" Type="http://schemas.openxmlformats.org/officeDocument/2006/relationships/tableStyles" Target="tableStyles.xml"/><Relationship Id="rId10" Type="http://schemas.openxmlformats.org/officeDocument/2006/relationships/viewProps" Target="viewProps.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0DA2CC75-8280-4D50-8556-C2874ADEF92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E190E77-D57C-49F8-ADC2-FB99C50EBC2E}"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DA2CC75-8280-4D50-8556-C2874ADEF926}"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E190E77-D57C-49F8-ADC2-FB99C50EBC2E}"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A2CC75-8280-4D50-8556-C2874ADEF926}"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190E77-D57C-49F8-ADC2-FB99C50EBC2E}" type="slidenum">
              <a:rPr lang="zh-CN" altLang="en-US" smtClean="0"/>
            </a:fld>
            <a:endParaRPr lang="zh-CN" altLang="en-US"/>
          </a:p>
        </p:txBody>
      </p:sp>
      <p:sp>
        <p:nvSpPr>
          <p:cNvPr id="7" name="页面-上"/>
          <p:cNvSpPr/>
          <p:nvPr userDrawn="1"/>
        </p:nvSpPr>
        <p:spPr>
          <a:xfrm>
            <a:off x="5778500" y="-22860000"/>
            <a:ext cx="635000" cy="635000"/>
          </a:xfrm>
          <a:prstGeom prst="ellipse">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页面-下"/>
          <p:cNvSpPr/>
          <p:nvPr userDrawn="1"/>
        </p:nvSpPr>
        <p:spPr>
          <a:xfrm>
            <a:off x="5778500" y="22860000"/>
            <a:ext cx="635000" cy="635000"/>
          </a:xfrm>
          <a:prstGeom prst="ellipse">
            <a:avLst/>
          </a:prstGeom>
          <a:noFill/>
          <a:ln w="12700" cap="flat" cmpd="sng" algn="ctr">
            <a:noFill/>
            <a:prstDash val="solid"/>
            <a:miter lim="800000"/>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mc:AlternateContent xmlns:mc="http://schemas.openxmlformats.org/markup-compatibility/2006">
    <mc:Choice xmlns:p14="http://schemas.microsoft.com/office/powerpoint/2010/main" Requires="p14">
      <p:transition spd="slow" p14:dur="2000" advTm="5000"/>
    </mc:Choice>
    <mc:Fallback>
      <p:transition spd="slow" advTm="5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6.png"/><Relationship Id="rId7" Type="http://schemas.microsoft.com/office/2007/relationships/media" Target="../media/media1.mp3"/><Relationship Id="rId6" Type="http://schemas.openxmlformats.org/officeDocument/2006/relationships/audio" Target="../media/media1.mp3"/><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microsoft.com/office/2007/relationships/hdphoto" Target="../media/image2.wdp"/><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microsoft.com/office/2007/relationships/hdphoto" Target="../media/image13.wdp"/><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3" Type="http://schemas.openxmlformats.org/officeDocument/2006/relationships/image" Target="../media/image9.png"/><Relationship Id="rId2" Type="http://schemas.microsoft.com/office/2007/relationships/hdphoto" Target="../media/image8.wdp"/><Relationship Id="rId1"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1.png"/><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image13.wdp"/><Relationship Id="rId3" Type="http://schemas.openxmlformats.org/officeDocument/2006/relationships/image" Target="../media/image12.png"/><Relationship Id="rId2" Type="http://schemas.microsoft.com/office/2007/relationships/hdphoto" Target="../media/image8.wdp"/><Relationship Id="rId1"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1.png"/><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image13.wdp"/><Relationship Id="rId3" Type="http://schemas.openxmlformats.org/officeDocument/2006/relationships/image" Target="../media/image12.png"/><Relationship Id="rId2" Type="http://schemas.microsoft.com/office/2007/relationships/hdphoto" Target="../media/image8.wdp"/><Relationship Id="rId1" Type="http://schemas.openxmlformats.org/officeDocument/2006/relationships/image" Target="../media/image7.png"/></Relationships>
</file>

<file path=ppt/slides/_rels/slide5.xml.rels><?xml version="1.0" encoding="UTF-8" standalone="yes"?>
<Relationships xmlns="http://schemas.openxmlformats.org/package/2006/relationships"><Relationship Id="rId9" Type="http://schemas.openxmlformats.org/officeDocument/2006/relationships/tags" Target="../tags/tag4.xml"/><Relationship Id="rId8" Type="http://schemas.openxmlformats.org/officeDocument/2006/relationships/tags" Target="../tags/tag3.xml"/><Relationship Id="rId7" Type="http://schemas.openxmlformats.org/officeDocument/2006/relationships/tags" Target="../tags/tag2.xml"/><Relationship Id="rId6" Type="http://schemas.openxmlformats.org/officeDocument/2006/relationships/tags" Target="../tags/tag1.xml"/><Relationship Id="rId5" Type="http://schemas.openxmlformats.org/officeDocument/2006/relationships/image" Target="../media/image14.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12.png"/><Relationship Id="rId19" Type="http://schemas.openxmlformats.org/officeDocument/2006/relationships/slideLayout" Target="../slideLayouts/slideLayout2.xml"/><Relationship Id="rId18" Type="http://schemas.openxmlformats.org/officeDocument/2006/relationships/tags" Target="../tags/tag11.xml"/><Relationship Id="rId17" Type="http://schemas.openxmlformats.org/officeDocument/2006/relationships/tags" Target="../tags/tag10.xml"/><Relationship Id="rId16" Type="http://schemas.openxmlformats.org/officeDocument/2006/relationships/tags" Target="../tags/tag9.xml"/><Relationship Id="rId15" Type="http://schemas.openxmlformats.org/officeDocument/2006/relationships/tags" Target="../tags/tag8.xml"/><Relationship Id="rId14" Type="http://schemas.openxmlformats.org/officeDocument/2006/relationships/tags" Target="../tags/tag7.xml"/><Relationship Id="rId13" Type="http://schemas.openxmlformats.org/officeDocument/2006/relationships/tags" Target="../tags/tag6.xml"/><Relationship Id="rId12" Type="http://schemas.openxmlformats.org/officeDocument/2006/relationships/image" Target="../media/image16.svg"/><Relationship Id="rId11" Type="http://schemas.openxmlformats.org/officeDocument/2006/relationships/image" Target="../media/image15.png"/><Relationship Id="rId10" Type="http://schemas.openxmlformats.org/officeDocument/2006/relationships/tags" Target="../tags/tag5.xml"/><Relationship Id="rId1" Type="http://schemas.openxmlformats.org/officeDocument/2006/relationships/image" Target="../media/image7.png"/></Relationships>
</file>

<file path=ppt/slides/_rels/slide6.xml.rels><?xml version="1.0" encoding="UTF-8" standalone="yes"?>
<Relationships xmlns="http://schemas.openxmlformats.org/package/2006/relationships"><Relationship Id="rId9" Type="http://schemas.openxmlformats.org/officeDocument/2006/relationships/tags" Target="../tags/tag15.xml"/><Relationship Id="rId8" Type="http://schemas.openxmlformats.org/officeDocument/2006/relationships/tags" Target="../tags/tag14.xml"/><Relationship Id="rId7" Type="http://schemas.openxmlformats.org/officeDocument/2006/relationships/tags" Target="../tags/tag13.xml"/><Relationship Id="rId6" Type="http://schemas.openxmlformats.org/officeDocument/2006/relationships/tags" Target="../tags/tag12.xml"/><Relationship Id="rId5" Type="http://schemas.microsoft.com/office/2007/relationships/hdphoto" Target="../media/image13.wdp"/><Relationship Id="rId4" Type="http://schemas.openxmlformats.org/officeDocument/2006/relationships/image" Target="../media/image12.png"/><Relationship Id="rId33" Type="http://schemas.openxmlformats.org/officeDocument/2006/relationships/slideLayout" Target="../slideLayouts/slideLayout2.xml"/><Relationship Id="rId32" Type="http://schemas.openxmlformats.org/officeDocument/2006/relationships/tags" Target="../tags/tag36.xml"/><Relationship Id="rId31" Type="http://schemas.openxmlformats.org/officeDocument/2006/relationships/tags" Target="../tags/tag35.xml"/><Relationship Id="rId30" Type="http://schemas.openxmlformats.org/officeDocument/2006/relationships/tags" Target="../tags/tag34.xml"/><Relationship Id="rId3" Type="http://schemas.openxmlformats.org/officeDocument/2006/relationships/image" Target="../media/image11.png"/><Relationship Id="rId29" Type="http://schemas.openxmlformats.org/officeDocument/2006/relationships/tags" Target="../tags/tag33.xml"/><Relationship Id="rId28" Type="http://schemas.openxmlformats.org/officeDocument/2006/relationships/tags" Target="../tags/tag32.xml"/><Relationship Id="rId27" Type="http://schemas.openxmlformats.org/officeDocument/2006/relationships/tags" Target="../tags/tag31.xml"/><Relationship Id="rId26" Type="http://schemas.openxmlformats.org/officeDocument/2006/relationships/tags" Target="../tags/tag30.xml"/><Relationship Id="rId25" Type="http://schemas.openxmlformats.org/officeDocument/2006/relationships/tags" Target="../tags/tag29.xml"/><Relationship Id="rId24" Type="http://schemas.openxmlformats.org/officeDocument/2006/relationships/tags" Target="../tags/tag28.xml"/><Relationship Id="rId23" Type="http://schemas.openxmlformats.org/officeDocument/2006/relationships/tags" Target="../tags/tag27.xml"/><Relationship Id="rId22" Type="http://schemas.openxmlformats.org/officeDocument/2006/relationships/tags" Target="../tags/tag26.xml"/><Relationship Id="rId21" Type="http://schemas.openxmlformats.org/officeDocument/2006/relationships/tags" Target="../tags/tag25.xml"/><Relationship Id="rId20" Type="http://schemas.openxmlformats.org/officeDocument/2006/relationships/tags" Target="../tags/tag24.xml"/><Relationship Id="rId2" Type="http://schemas.openxmlformats.org/officeDocument/2006/relationships/image" Target="../media/image9.png"/><Relationship Id="rId19" Type="http://schemas.openxmlformats.org/officeDocument/2006/relationships/tags" Target="../tags/tag23.xml"/><Relationship Id="rId18" Type="http://schemas.openxmlformats.org/officeDocument/2006/relationships/tags" Target="../tags/tag22.xml"/><Relationship Id="rId17" Type="http://schemas.openxmlformats.org/officeDocument/2006/relationships/tags" Target="../tags/tag21.xml"/><Relationship Id="rId16" Type="http://schemas.openxmlformats.org/officeDocument/2006/relationships/tags" Target="../tags/tag20.xml"/><Relationship Id="rId15" Type="http://schemas.openxmlformats.org/officeDocument/2006/relationships/tags" Target="../tags/tag19.xml"/><Relationship Id="rId14" Type="http://schemas.openxmlformats.org/officeDocument/2006/relationships/image" Target="../media/image16.svg"/><Relationship Id="rId13" Type="http://schemas.openxmlformats.org/officeDocument/2006/relationships/image" Target="../media/image15.png"/><Relationship Id="rId12" Type="http://schemas.openxmlformats.org/officeDocument/2006/relationships/tags" Target="../tags/tag18.xml"/><Relationship Id="rId11" Type="http://schemas.openxmlformats.org/officeDocument/2006/relationships/tags" Target="../tags/tag17.xml"/><Relationship Id="rId10" Type="http://schemas.openxmlformats.org/officeDocument/2006/relationships/tags" Target="../tags/tag16.xml"/><Relationship Id="rId1" Type="http://schemas.openxmlformats.org/officeDocument/2006/relationships/image" Target="../media/image8.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p:cNvPicPr>
            <a:picLocks noChangeAspect="1"/>
          </p:cNvPicPr>
          <p:nvPr/>
        </p:nvPicPr>
        <p:blipFill>
          <a:blip r:embed="rId1">
            <a:extLst>
              <a:ext uri="{BEBA8EAE-BF5A-486C-A8C5-ECC9F3942E4B}">
                <a14:imgProps xmlns:a14="http://schemas.microsoft.com/office/drawing/2010/main">
                  <a14:imgLayer r:embed="rId2">
                    <a14:imgEffect>
                      <a14:brightnessContrast contrast="40000"/>
                    </a14:imgEffect>
                  </a14:imgLayer>
                </a14:imgProps>
              </a:ext>
              <a:ext uri="{28A0092B-C50C-407E-A947-70E740481C1C}">
                <a14:useLocalDpi xmlns:a14="http://schemas.microsoft.com/office/drawing/2010/main" val="0"/>
              </a:ext>
            </a:extLst>
          </a:blip>
          <a:srcRect r="11111"/>
          <a:stretch>
            <a:fillRect/>
          </a:stretch>
        </p:blipFill>
        <p:spPr>
          <a:xfrm>
            <a:off x="-635" y="0"/>
            <a:ext cx="1238631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pic>
        <p:nvPicPr>
          <p:cNvPr id="26" name="图片 25"/>
          <p:cNvPicPr>
            <a:picLocks noChangeAspect="1"/>
          </p:cNvPicPr>
          <p:nvPr/>
        </p:nvPicPr>
        <p:blipFill>
          <a:blip r:embed="rId3">
            <a:extLst>
              <a:ext uri="{28A0092B-C50C-407E-A947-70E740481C1C}">
                <a14:useLocalDpi xmlns:a14="http://schemas.microsoft.com/office/drawing/2010/main" val="0"/>
              </a:ext>
            </a:extLst>
          </a:blip>
          <a:srcRect b="711"/>
          <a:stretch>
            <a:fillRect/>
          </a:stretch>
        </p:blipFill>
        <p:spPr>
          <a:xfrm>
            <a:off x="5845471" y="1967015"/>
            <a:ext cx="6087128" cy="4497686"/>
          </a:xfrm>
          <a:custGeom>
            <a:avLst/>
            <a:gdLst>
              <a:gd name="connsiteX0" fmla="*/ 0 w 7201800"/>
              <a:gd name="connsiteY0" fmla="*/ 0 h 5321300"/>
              <a:gd name="connsiteX1" fmla="*/ 7201800 w 7201800"/>
              <a:gd name="connsiteY1" fmla="*/ 0 h 5321300"/>
              <a:gd name="connsiteX2" fmla="*/ 7201800 w 7201800"/>
              <a:gd name="connsiteY2" fmla="*/ 5321300 h 5321300"/>
              <a:gd name="connsiteX3" fmla="*/ 0 w 7201800"/>
              <a:gd name="connsiteY3" fmla="*/ 5321300 h 5321300"/>
            </a:gdLst>
            <a:ahLst/>
            <a:cxnLst>
              <a:cxn ang="0">
                <a:pos x="connsiteX0" y="connsiteY0"/>
              </a:cxn>
              <a:cxn ang="0">
                <a:pos x="connsiteX1" y="connsiteY1"/>
              </a:cxn>
              <a:cxn ang="0">
                <a:pos x="connsiteX2" y="connsiteY2"/>
              </a:cxn>
              <a:cxn ang="0">
                <a:pos x="connsiteX3" y="connsiteY3"/>
              </a:cxn>
            </a:cxnLst>
            <a:rect l="l" t="t" r="r" b="b"/>
            <a:pathLst>
              <a:path w="7201800" h="5321300">
                <a:moveTo>
                  <a:pt x="0" y="0"/>
                </a:moveTo>
                <a:lnTo>
                  <a:pt x="7201800" y="0"/>
                </a:lnTo>
                <a:lnTo>
                  <a:pt x="7201800" y="5321300"/>
                </a:lnTo>
                <a:lnTo>
                  <a:pt x="0" y="5321300"/>
                </a:lnTo>
                <a:close/>
              </a:path>
            </a:pathLst>
          </a:custGeom>
        </p:spPr>
      </p:pic>
      <p:grpSp>
        <p:nvGrpSpPr>
          <p:cNvPr id="8" name="组合 7"/>
          <p:cNvGrpSpPr/>
          <p:nvPr/>
        </p:nvGrpSpPr>
        <p:grpSpPr>
          <a:xfrm>
            <a:off x="-698500" y="-582990"/>
            <a:ext cx="13589000" cy="8023980"/>
            <a:chOff x="-863600" y="-584200"/>
            <a:chExt cx="13335000" cy="7874000"/>
          </a:xfrm>
          <a:solidFill>
            <a:srgbClr val="E6E6E6"/>
          </a:solidFill>
        </p:grpSpPr>
        <p:grpSp>
          <p:nvGrpSpPr>
            <p:cNvPr id="4" name="组合 3"/>
            <p:cNvGrpSpPr/>
            <p:nvPr/>
          </p:nvGrpSpPr>
          <p:grpSpPr>
            <a:xfrm>
              <a:off x="-863600" y="-584200"/>
              <a:ext cx="165100" cy="7874000"/>
              <a:chOff x="-863600" y="-584200"/>
              <a:chExt cx="165100" cy="7874000"/>
            </a:xfrm>
            <a:grpFill/>
          </p:grpSpPr>
          <p:sp>
            <p:nvSpPr>
              <p:cNvPr id="2" name="椭圆 1"/>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椭圆 2"/>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p:cNvGrpSpPr/>
            <p:nvPr/>
          </p:nvGrpSpPr>
          <p:grpSpPr>
            <a:xfrm>
              <a:off x="12306300" y="-584200"/>
              <a:ext cx="165100" cy="7874000"/>
              <a:chOff x="-863600" y="-584200"/>
              <a:chExt cx="165100" cy="7874000"/>
            </a:xfrm>
            <a:grpFill/>
          </p:grpSpPr>
          <p:sp>
            <p:nvSpPr>
              <p:cNvPr id="6" name="椭圆 5"/>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10" name="图片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541760"/>
            <a:ext cx="12192000" cy="1316240"/>
          </a:xfrm>
          <a:prstGeom prst="rect">
            <a:avLst/>
          </a:prstGeom>
        </p:spPr>
      </p:pic>
      <p:pic>
        <p:nvPicPr>
          <p:cNvPr id="34" name="图片 33"/>
          <p:cNvPicPr>
            <a:picLocks noChangeAspect="1"/>
          </p:cNvPicPr>
          <p:nvPr/>
        </p:nvPicPr>
        <p:blipFill rotWithShape="1">
          <a:blip r:embed="rId5">
            <a:extLst>
              <a:ext uri="{28A0092B-C50C-407E-A947-70E740481C1C}">
                <a14:useLocalDpi xmlns:a14="http://schemas.microsoft.com/office/drawing/2010/main" val="0"/>
              </a:ext>
            </a:extLst>
          </a:blip>
          <a:srcRect l="1" r="59407" b="67363"/>
          <a:stretch>
            <a:fillRect/>
          </a:stretch>
        </p:blipFill>
        <p:spPr>
          <a:xfrm>
            <a:off x="1" y="0"/>
            <a:ext cx="2743199" cy="1953355"/>
          </a:xfrm>
          <a:custGeom>
            <a:avLst/>
            <a:gdLst>
              <a:gd name="connsiteX0" fmla="*/ 0 w 3143270"/>
              <a:gd name="connsiteY0" fmla="*/ 0 h 2238234"/>
              <a:gd name="connsiteX1" fmla="*/ 3143270 w 3143270"/>
              <a:gd name="connsiteY1" fmla="*/ 0 h 2238234"/>
              <a:gd name="connsiteX2" fmla="*/ 3143270 w 3143270"/>
              <a:gd name="connsiteY2" fmla="*/ 1282700 h 2238234"/>
              <a:gd name="connsiteX3" fmla="*/ 2622553 w 3143270"/>
              <a:gd name="connsiteY3" fmla="*/ 1282700 h 2238234"/>
              <a:gd name="connsiteX4" fmla="*/ 2412999 w 3143270"/>
              <a:gd name="connsiteY4" fmla="*/ 1492254 h 2238234"/>
              <a:gd name="connsiteX5" fmla="*/ 2412999 w 3143270"/>
              <a:gd name="connsiteY5" fmla="*/ 2238234 h 2238234"/>
              <a:gd name="connsiteX6" fmla="*/ 0 w 3143270"/>
              <a:gd name="connsiteY6" fmla="*/ 2238234 h 2238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3270" h="2238234">
                <a:moveTo>
                  <a:pt x="0" y="0"/>
                </a:moveTo>
                <a:lnTo>
                  <a:pt x="3143270" y="0"/>
                </a:lnTo>
                <a:lnTo>
                  <a:pt x="3143270" y="1282700"/>
                </a:lnTo>
                <a:lnTo>
                  <a:pt x="2622553" y="1282700"/>
                </a:lnTo>
                <a:cubicBezTo>
                  <a:pt x="2506820" y="1282700"/>
                  <a:pt x="2412999" y="1376521"/>
                  <a:pt x="2412999" y="1492254"/>
                </a:cubicBezTo>
                <a:lnTo>
                  <a:pt x="2412999" y="2238234"/>
                </a:lnTo>
                <a:lnTo>
                  <a:pt x="0" y="2238234"/>
                </a:lnTo>
                <a:close/>
              </a:path>
            </a:pathLst>
          </a:custGeom>
        </p:spPr>
      </p:pic>
      <p:sp>
        <p:nvSpPr>
          <p:cNvPr id="22" name="文本框 21"/>
          <p:cNvSpPr txBox="1"/>
          <p:nvPr/>
        </p:nvSpPr>
        <p:spPr>
          <a:xfrm>
            <a:off x="958215" y="2359025"/>
            <a:ext cx="7851775" cy="903605"/>
          </a:xfrm>
          <a:prstGeom prst="rect">
            <a:avLst/>
          </a:prstGeom>
          <a:noFill/>
        </p:spPr>
        <p:txBody>
          <a:bodyPr wrap="square">
            <a:spAutoFit/>
          </a:bodyPr>
          <a:lstStyle/>
          <a:p>
            <a:pPr lvl="0" fontAlgn="base">
              <a:lnSpc>
                <a:spcPct val="120000"/>
              </a:lnSpc>
              <a:defRPr/>
            </a:pPr>
            <a:r>
              <a:rPr lang="zh-CN" altLang="en-US" sz="4400" b="1" spc="-100" dirty="0">
                <a:ln w="15875"/>
                <a:gradFill>
                  <a:gsLst>
                    <a:gs pos="0">
                      <a:schemeClr val="accent1"/>
                    </a:gs>
                    <a:gs pos="100000">
                      <a:schemeClr val="accent6"/>
                    </a:gs>
                  </a:gsLst>
                  <a:lin ang="2700000" scaled="0"/>
                </a:gradFill>
                <a:effectLst/>
                <a:latin typeface="楷体" panose="02010609060101010101" charset="-122"/>
                <a:ea typeface="楷体" panose="02010609060101010101" charset="-122"/>
                <a:cs typeface="字魂143号-正酷超级黑" panose="00000500000000000000" charset="-122"/>
                <a:sym typeface="Arial" panose="020B0604020202020204" pitchFamily="34" charset="0"/>
              </a:rPr>
              <a:t>《煤矿生产安全事故应急预案》</a:t>
            </a:r>
            <a:endParaRPr lang="zh-CN" altLang="en-US" sz="4400" b="1" spc="-100" dirty="0">
              <a:ln w="15875"/>
              <a:gradFill>
                <a:gsLst>
                  <a:gs pos="0">
                    <a:schemeClr val="accent1"/>
                  </a:gs>
                  <a:gs pos="100000">
                    <a:schemeClr val="accent6"/>
                  </a:gs>
                </a:gsLst>
                <a:lin ang="2700000" scaled="0"/>
              </a:gradFill>
              <a:effectLst/>
              <a:latin typeface="楷体" panose="02010609060101010101" charset="-122"/>
              <a:ea typeface="楷体" panose="02010609060101010101" charset="-122"/>
              <a:cs typeface="字魂143号-正酷超级黑" panose="00000500000000000000" charset="-122"/>
              <a:sym typeface="Arial" panose="020B0604020202020204" pitchFamily="34" charset="0"/>
            </a:endParaRPr>
          </a:p>
        </p:txBody>
      </p:sp>
      <p:sp>
        <p:nvSpPr>
          <p:cNvPr id="28" name="文本框 27"/>
          <p:cNvSpPr txBox="1"/>
          <p:nvPr/>
        </p:nvSpPr>
        <p:spPr>
          <a:xfrm>
            <a:off x="1722105" y="1436260"/>
            <a:ext cx="6324600" cy="922020"/>
          </a:xfrm>
          <a:prstGeom prst="rect">
            <a:avLst/>
          </a:prstGeom>
          <a:noFill/>
        </p:spPr>
        <p:txBody>
          <a:bodyPr wrap="square" rtlCol="0">
            <a:spAutoFit/>
          </a:bodyPr>
          <a:lstStyle/>
          <a:p>
            <a:pPr algn="ctr"/>
            <a:r>
              <a:rPr lang="zh-CN" altLang="en-US" sz="5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鄂托克前旗</a:t>
            </a:r>
            <a:r>
              <a:rPr lang="zh-CN" altLang="en-US" sz="2000" dirty="0">
                <a:solidFill>
                  <a:schemeClr val="tx1">
                    <a:lumMod val="75000"/>
                    <a:lumOff val="25000"/>
                  </a:schemeClr>
                </a:solidFill>
                <a:latin typeface="楷体" panose="02010609060101010101" charset="-122"/>
                <a:ea typeface="楷体" panose="02010609060101010101" charset="-122"/>
                <a:cs typeface="楷体" panose="02010609060101010101" charset="-122"/>
                <a:sym typeface="Arial" panose="020B0604020202020204" pitchFamily="34" charset="0"/>
              </a:rPr>
              <a:t> </a:t>
            </a:r>
            <a:endParaRPr lang="en-US" altLang="zh-CN" sz="2000" dirty="0">
              <a:solidFill>
                <a:schemeClr val="tx1">
                  <a:lumMod val="75000"/>
                  <a:lumOff val="25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p:txBody>
      </p:sp>
      <p:pic>
        <p:nvPicPr>
          <p:cNvPr id="21" name="图片 20"/>
          <p:cNvPicPr>
            <a:picLocks noChangeAspect="1"/>
          </p:cNvPicPr>
          <p:nvPr/>
        </p:nvPicPr>
        <p:blipFill rotWithShape="1">
          <a:blip r:embed="rId5">
            <a:extLst>
              <a:ext uri="{28A0092B-C50C-407E-A947-70E740481C1C}">
                <a14:useLocalDpi xmlns:a14="http://schemas.microsoft.com/office/drawing/2010/main" val="0"/>
              </a:ext>
            </a:extLst>
          </a:blip>
          <a:srcRect l="11119" t="14580" r="55928" b="52783"/>
          <a:stretch>
            <a:fillRect/>
          </a:stretch>
        </p:blipFill>
        <p:spPr>
          <a:xfrm rot="19691237">
            <a:off x="9354158" y="244513"/>
            <a:ext cx="1967129" cy="1725412"/>
          </a:xfrm>
          <a:custGeom>
            <a:avLst/>
            <a:gdLst>
              <a:gd name="connsiteX0" fmla="*/ 0 w 3143270"/>
              <a:gd name="connsiteY0" fmla="*/ 0 h 2238234"/>
              <a:gd name="connsiteX1" fmla="*/ 3143270 w 3143270"/>
              <a:gd name="connsiteY1" fmla="*/ 0 h 2238234"/>
              <a:gd name="connsiteX2" fmla="*/ 3143270 w 3143270"/>
              <a:gd name="connsiteY2" fmla="*/ 1282700 h 2238234"/>
              <a:gd name="connsiteX3" fmla="*/ 2622553 w 3143270"/>
              <a:gd name="connsiteY3" fmla="*/ 1282700 h 2238234"/>
              <a:gd name="connsiteX4" fmla="*/ 2412999 w 3143270"/>
              <a:gd name="connsiteY4" fmla="*/ 1492254 h 2238234"/>
              <a:gd name="connsiteX5" fmla="*/ 2412999 w 3143270"/>
              <a:gd name="connsiteY5" fmla="*/ 2238234 h 2238234"/>
              <a:gd name="connsiteX6" fmla="*/ 0 w 3143270"/>
              <a:gd name="connsiteY6" fmla="*/ 2238234 h 2238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3270" h="2238234">
                <a:moveTo>
                  <a:pt x="0" y="0"/>
                </a:moveTo>
                <a:lnTo>
                  <a:pt x="3143270" y="0"/>
                </a:lnTo>
                <a:lnTo>
                  <a:pt x="3143270" y="1282700"/>
                </a:lnTo>
                <a:lnTo>
                  <a:pt x="2622553" y="1282700"/>
                </a:lnTo>
                <a:cubicBezTo>
                  <a:pt x="2506820" y="1282700"/>
                  <a:pt x="2412999" y="1376521"/>
                  <a:pt x="2412999" y="1492254"/>
                </a:cubicBezTo>
                <a:lnTo>
                  <a:pt x="2412999" y="2238234"/>
                </a:lnTo>
                <a:lnTo>
                  <a:pt x="0" y="2238234"/>
                </a:lnTo>
                <a:close/>
              </a:path>
            </a:pathLst>
          </a:custGeom>
        </p:spPr>
      </p:pic>
      <p:pic>
        <p:nvPicPr>
          <p:cNvPr id="25" name="mp3-5b9bd9e52a836566">
            <a:hlinkClick r:id="" action="ppaction://media"/>
          </p:cNvPr>
          <p:cNvPicPr>
            <a:picLocks noChangeAspect="1"/>
          </p:cNvPicPr>
          <p:nvPr>
            <a:audioFile r:link="rId6"/>
            <p:extLst>
              <p:ext uri="{DAA4B4D4-6D71-4841-9C94-3DE7FCFB9230}">
                <p14:media xmlns:p14="http://schemas.microsoft.com/office/powerpoint/2010/main" r:embed="rId7"/>
              </p:ext>
            </p:extLst>
          </p:nvPr>
        </p:nvPicPr>
        <p:blipFill>
          <a:blip r:embed="rId8"/>
          <a:stretch>
            <a:fillRect/>
          </a:stretch>
        </p:blipFill>
        <p:spPr>
          <a:xfrm>
            <a:off x="3876675" y="-1038225"/>
            <a:ext cx="609600" cy="609600"/>
          </a:xfrm>
          <a:prstGeom prst="rect">
            <a:avLst/>
          </a:prstGeom>
        </p:spPr>
      </p:pic>
      <p:sp>
        <p:nvSpPr>
          <p:cNvPr id="9" name="文本框 8"/>
          <p:cNvSpPr txBox="1"/>
          <p:nvPr/>
        </p:nvSpPr>
        <p:spPr>
          <a:xfrm>
            <a:off x="3347720" y="3493770"/>
            <a:ext cx="2546350" cy="909955"/>
          </a:xfrm>
          <a:prstGeom prst="rect">
            <a:avLst/>
          </a:prstGeom>
          <a:noFill/>
        </p:spPr>
        <p:txBody>
          <a:bodyPr wrap="square" rtlCol="0">
            <a:noAutofit/>
          </a:bodyPr>
          <a:p>
            <a:r>
              <a:rPr lang="en-US" altLang="zh-CN" sz="5400"/>
              <a:t>  </a:t>
            </a:r>
            <a:r>
              <a:rPr lang="zh-CN" altLang="en-US" sz="5400">
                <a:ln w="15875"/>
                <a:gradFill>
                  <a:gsLst>
                    <a:gs pos="0">
                      <a:schemeClr val="accent1">
                        <a:hueMod val="80000"/>
                      </a:schemeClr>
                    </a:gs>
                    <a:gs pos="100000">
                      <a:schemeClr val="accent1">
                        <a:alpha val="100000"/>
                      </a:schemeClr>
                    </a:gs>
                  </a:gsLst>
                  <a:lin ang="2700000" scaled="0"/>
                </a:gradFill>
                <a:effectLst/>
                <a:latin typeface="楷体" panose="02010609060101010101" charset="-122"/>
                <a:ea typeface="楷体" panose="02010609060101010101" charset="-122"/>
              </a:rPr>
              <a:t>解读</a:t>
            </a:r>
            <a:endParaRPr lang="zh-CN" altLang="en-US" sz="5400">
              <a:ln w="15875"/>
              <a:gradFill>
                <a:gsLst>
                  <a:gs pos="0">
                    <a:schemeClr val="accent1">
                      <a:hueMod val="80000"/>
                    </a:schemeClr>
                  </a:gs>
                  <a:gs pos="100000">
                    <a:schemeClr val="accent1">
                      <a:alpha val="100000"/>
                    </a:schemeClr>
                  </a:gs>
                </a:gsLst>
                <a:lin ang="2700000" scaled="0"/>
              </a:gradFill>
              <a:effectLst/>
              <a:latin typeface="楷体" panose="02010609060101010101" charset="-122"/>
              <a:ea typeface="楷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par>
                                <p:cTn id="7" presetID="10"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animEffect transition="in" filter="fade">
                                      <p:cBhvr>
                                        <p:cTn id="9" dur="500"/>
                                        <p:tgtEl>
                                          <p:spTgt spid="16"/>
                                        </p:tgtEl>
                                      </p:cBhvr>
                                    </p:animEffect>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1000"/>
                                        <p:tgtEl>
                                          <p:spTgt spid="26"/>
                                        </p:tgtEl>
                                      </p:cBhvr>
                                    </p:animEffect>
                                    <p:anim calcmode="lin" valueType="num">
                                      <p:cBhvr>
                                        <p:cTn id="18" dur="1000" fill="hold"/>
                                        <p:tgtEl>
                                          <p:spTgt spid="26"/>
                                        </p:tgtEl>
                                        <p:attrNameLst>
                                          <p:attrName>ppt_x</p:attrName>
                                        </p:attrNameLst>
                                      </p:cBhvr>
                                      <p:tavLst>
                                        <p:tav tm="0">
                                          <p:val>
                                            <p:strVal val="#ppt_x"/>
                                          </p:val>
                                        </p:tav>
                                        <p:tav tm="100000">
                                          <p:val>
                                            <p:strVal val="#ppt_x"/>
                                          </p:val>
                                        </p:tav>
                                      </p:tavLst>
                                    </p:anim>
                                    <p:anim calcmode="lin" valueType="num">
                                      <p:cBhvr>
                                        <p:cTn id="19" dur="1000" fill="hold"/>
                                        <p:tgtEl>
                                          <p:spTgt spid="26"/>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1000"/>
                                        <p:tgtEl>
                                          <p:spTgt spid="34"/>
                                        </p:tgtEl>
                                      </p:cBhvr>
                                    </p:animEffect>
                                    <p:anim calcmode="lin" valueType="num">
                                      <p:cBhvr>
                                        <p:cTn id="23" dur="1000" fill="hold"/>
                                        <p:tgtEl>
                                          <p:spTgt spid="34"/>
                                        </p:tgtEl>
                                        <p:attrNameLst>
                                          <p:attrName>ppt_x</p:attrName>
                                        </p:attrNameLst>
                                      </p:cBhvr>
                                      <p:tavLst>
                                        <p:tav tm="0">
                                          <p:val>
                                            <p:strVal val="#ppt_x"/>
                                          </p:val>
                                        </p:tav>
                                        <p:tav tm="100000">
                                          <p:val>
                                            <p:strVal val="#ppt_x"/>
                                          </p:val>
                                        </p:tav>
                                      </p:tavLst>
                                    </p:anim>
                                    <p:anim calcmode="lin" valueType="num">
                                      <p:cBhvr>
                                        <p:cTn id="24"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p:cTn id="29" dur="500" fill="hold"/>
                                        <p:tgtEl>
                                          <p:spTgt spid="21"/>
                                        </p:tgtEl>
                                        <p:attrNameLst>
                                          <p:attrName>ppt_w</p:attrName>
                                        </p:attrNameLst>
                                      </p:cBhvr>
                                      <p:tavLst>
                                        <p:tav tm="0">
                                          <p:val>
                                            <p:fltVal val="0"/>
                                          </p:val>
                                        </p:tav>
                                        <p:tav tm="100000">
                                          <p:val>
                                            <p:strVal val="#ppt_w"/>
                                          </p:val>
                                        </p:tav>
                                      </p:tavLst>
                                    </p:anim>
                                    <p:anim calcmode="lin" valueType="num">
                                      <p:cBhvr>
                                        <p:cTn id="30" dur="500" fill="hold"/>
                                        <p:tgtEl>
                                          <p:spTgt spid="21"/>
                                        </p:tgtEl>
                                        <p:attrNameLst>
                                          <p:attrName>ppt_h</p:attrName>
                                        </p:attrNameLst>
                                      </p:cBhvr>
                                      <p:tavLst>
                                        <p:tav tm="0">
                                          <p:val>
                                            <p:fltVal val="0"/>
                                          </p:val>
                                        </p:tav>
                                        <p:tav tm="100000">
                                          <p:val>
                                            <p:strVal val="#ppt_h"/>
                                          </p:val>
                                        </p:tav>
                                      </p:tavLst>
                                    </p:anim>
                                    <p:animEffect transition="in" filter="fade">
                                      <p:cBhvr>
                                        <p:cTn id="31" dur="5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28"/>
                                        </p:tgtEl>
                                        <p:attrNameLst>
                                          <p:attrName>style.visibility</p:attrName>
                                        </p:attrNameLst>
                                      </p:cBhvr>
                                      <p:to>
                                        <p:strVal val="visible"/>
                                      </p:to>
                                    </p:set>
                                    <p:anim calcmode="lin" valueType="num">
                                      <p:cBhvr>
                                        <p:cTn id="36" dur="500" fill="hold"/>
                                        <p:tgtEl>
                                          <p:spTgt spid="28"/>
                                        </p:tgtEl>
                                        <p:attrNameLst>
                                          <p:attrName>ppt_w</p:attrName>
                                        </p:attrNameLst>
                                      </p:cBhvr>
                                      <p:tavLst>
                                        <p:tav tm="0">
                                          <p:val>
                                            <p:fltVal val="0"/>
                                          </p:val>
                                        </p:tav>
                                        <p:tav tm="100000">
                                          <p:val>
                                            <p:strVal val="#ppt_w"/>
                                          </p:val>
                                        </p:tav>
                                      </p:tavLst>
                                    </p:anim>
                                    <p:anim calcmode="lin" valueType="num">
                                      <p:cBhvr>
                                        <p:cTn id="37" dur="500" fill="hold"/>
                                        <p:tgtEl>
                                          <p:spTgt spid="28"/>
                                        </p:tgtEl>
                                        <p:attrNameLst>
                                          <p:attrName>ppt_h</p:attrName>
                                        </p:attrNameLst>
                                      </p:cBhvr>
                                      <p:tavLst>
                                        <p:tav tm="0">
                                          <p:val>
                                            <p:fltVal val="0"/>
                                          </p:val>
                                        </p:tav>
                                        <p:tav tm="100000">
                                          <p:val>
                                            <p:strVal val="#ppt_h"/>
                                          </p:val>
                                        </p:tav>
                                      </p:tavLst>
                                    </p:anim>
                                    <p:animEffect transition="in" filter="fade">
                                      <p:cBhvr>
                                        <p:cTn id="3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9" repeatCount="indefinite" fill="hold" display="0">
                  <p:stCondLst>
                    <p:cond delay="indefinite"/>
                  </p:stCondLst>
                  <p:endCondLst>
                    <p:cond evt="onStopAudio" delay="0">
                      <p:tgtEl>
                        <p:sldTgt/>
                      </p:tgtEl>
                    </p:cond>
                  </p:endCondLst>
                </p:cTn>
                <p:tgtEl>
                  <p:spTgt spid="25"/>
                </p:tgtEl>
              </p:cMediaNode>
            </p:audio>
          </p:childTnLst>
        </p:cTn>
      </p:par>
    </p:tnLst>
    <p:bldLst>
      <p:bldP spid="2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p:cNvPicPr>
            <a:picLocks noChangeAspect="1"/>
          </p:cNvPicPr>
          <p:nvPr/>
        </p:nvPicPr>
        <p:blipFill>
          <a:blip r:embed="rId1">
            <a:extLst>
              <a:ext uri="{BEBA8EAE-BF5A-486C-A8C5-ECC9F3942E4B}">
                <a14:imgProps xmlns:a14="http://schemas.microsoft.com/office/drawing/2010/main">
                  <a14:imgLayer r:embed="rId2">
                    <a14:imgEffect>
                      <a14:brightnessContrast contrast="20000"/>
                    </a14:imgEffect>
                  </a14:imgLayer>
                </a14:imgProps>
              </a:ext>
            </a:extLst>
          </a:blip>
          <a:stretch>
            <a:fillRect/>
          </a:stretch>
        </p:blipFill>
        <p:spPr>
          <a:xfrm flipH="1">
            <a:off x="-528" y="-297"/>
            <a:ext cx="12193057" cy="6858594"/>
          </a:xfrm>
          <a:prstGeom prst="rect">
            <a:avLst/>
          </a:prstGeom>
        </p:spPr>
      </p:pic>
      <p:grpSp>
        <p:nvGrpSpPr>
          <p:cNvPr id="8" name="组合 7"/>
          <p:cNvGrpSpPr/>
          <p:nvPr/>
        </p:nvGrpSpPr>
        <p:grpSpPr>
          <a:xfrm>
            <a:off x="-698500" y="-582990"/>
            <a:ext cx="13589000" cy="8023980"/>
            <a:chOff x="-863600" y="-584200"/>
            <a:chExt cx="13335000" cy="7874000"/>
          </a:xfrm>
          <a:solidFill>
            <a:srgbClr val="E6E6E6"/>
          </a:solidFill>
        </p:grpSpPr>
        <p:grpSp>
          <p:nvGrpSpPr>
            <p:cNvPr id="4" name="组合 3"/>
            <p:cNvGrpSpPr/>
            <p:nvPr/>
          </p:nvGrpSpPr>
          <p:grpSpPr>
            <a:xfrm>
              <a:off x="-863600" y="-584200"/>
              <a:ext cx="165100" cy="7874000"/>
              <a:chOff x="-863600" y="-584200"/>
              <a:chExt cx="165100" cy="7874000"/>
            </a:xfrm>
            <a:grpFill/>
          </p:grpSpPr>
          <p:sp>
            <p:nvSpPr>
              <p:cNvPr id="2" name="椭圆 1"/>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椭圆 2"/>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p:cNvGrpSpPr/>
            <p:nvPr/>
          </p:nvGrpSpPr>
          <p:grpSpPr>
            <a:xfrm>
              <a:off x="12306300" y="-584200"/>
              <a:ext cx="165100" cy="7874000"/>
              <a:chOff x="-863600" y="-584200"/>
              <a:chExt cx="165100" cy="7874000"/>
            </a:xfrm>
            <a:grpFill/>
          </p:grpSpPr>
          <p:sp>
            <p:nvSpPr>
              <p:cNvPr id="6" name="椭圆 5"/>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35" name="图片 34"/>
          <p:cNvPicPr>
            <a:picLocks noChangeAspect="1"/>
          </p:cNvPicPr>
          <p:nvPr/>
        </p:nvPicPr>
        <p:blipFill>
          <a:blip r:embed="rId3">
            <a:extLst>
              <a:ext uri="{28A0092B-C50C-407E-A947-70E740481C1C}">
                <a14:useLocalDpi xmlns:a14="http://schemas.microsoft.com/office/drawing/2010/main" val="0"/>
              </a:ext>
            </a:extLst>
          </a:blip>
          <a:srcRect r="47126"/>
          <a:stretch>
            <a:fillRect/>
          </a:stretch>
        </p:blipFill>
        <p:spPr>
          <a:xfrm>
            <a:off x="0" y="5486402"/>
            <a:ext cx="12192000" cy="1371599"/>
          </a:xfrm>
          <a:custGeom>
            <a:avLst/>
            <a:gdLst>
              <a:gd name="connsiteX0" fmla="*/ 0 w 12192000"/>
              <a:gd name="connsiteY0" fmla="*/ 0 h 1371599"/>
              <a:gd name="connsiteX1" fmla="*/ 12192000 w 12192000"/>
              <a:gd name="connsiteY1" fmla="*/ 0 h 1371599"/>
              <a:gd name="connsiteX2" fmla="*/ 12192000 w 12192000"/>
              <a:gd name="connsiteY2" fmla="*/ 1371599 h 1371599"/>
              <a:gd name="connsiteX3" fmla="*/ 0 w 12192000"/>
              <a:gd name="connsiteY3" fmla="*/ 1371599 h 1371599"/>
            </a:gdLst>
            <a:ahLst/>
            <a:cxnLst>
              <a:cxn ang="0">
                <a:pos x="connsiteX0" y="connsiteY0"/>
              </a:cxn>
              <a:cxn ang="0">
                <a:pos x="connsiteX1" y="connsiteY1"/>
              </a:cxn>
              <a:cxn ang="0">
                <a:pos x="connsiteX2" y="connsiteY2"/>
              </a:cxn>
              <a:cxn ang="0">
                <a:pos x="connsiteX3" y="connsiteY3"/>
              </a:cxn>
            </a:cxnLst>
            <a:rect l="l" t="t" r="r" b="b"/>
            <a:pathLst>
              <a:path w="12192000" h="1371599">
                <a:moveTo>
                  <a:pt x="0" y="0"/>
                </a:moveTo>
                <a:lnTo>
                  <a:pt x="12192000" y="0"/>
                </a:lnTo>
                <a:lnTo>
                  <a:pt x="12192000" y="1371599"/>
                </a:lnTo>
                <a:lnTo>
                  <a:pt x="0" y="1371599"/>
                </a:lnTo>
                <a:close/>
              </a:path>
            </a:pathLst>
          </a:custGeom>
        </p:spPr>
      </p:pic>
      <p:pic>
        <p:nvPicPr>
          <p:cNvPr id="20" name="图片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59978" y="3856889"/>
            <a:ext cx="3231032" cy="2251811"/>
          </a:xfrm>
          <a:prstGeom prst="rect">
            <a:avLst/>
          </a:prstGeom>
        </p:spPr>
      </p:pic>
      <p:pic>
        <p:nvPicPr>
          <p:cNvPr id="37" name="图片 3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128058">
            <a:off x="9505255" y="700743"/>
            <a:ext cx="1823334" cy="1862972"/>
          </a:xfrm>
          <a:prstGeom prst="rect">
            <a:avLst/>
          </a:prstGeom>
        </p:spPr>
      </p:pic>
      <p:sp>
        <p:nvSpPr>
          <p:cNvPr id="9" name="前凸带形 8"/>
          <p:cNvSpPr/>
          <p:nvPr/>
        </p:nvSpPr>
        <p:spPr>
          <a:xfrm>
            <a:off x="3034030" y="1008380"/>
            <a:ext cx="4801870" cy="861695"/>
          </a:xfrm>
          <a:prstGeom prst="ribbon">
            <a:avLst/>
          </a:prstGeom>
          <a:solidFill>
            <a:schemeClr val="accent6"/>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800" b="1">
                <a:latin typeface="楷体" panose="02010609060101010101" charset="-122"/>
                <a:ea typeface="楷体" panose="02010609060101010101" charset="-122"/>
              </a:rPr>
              <a:t>1.</a:t>
            </a:r>
            <a:r>
              <a:rPr lang="zh-CN" altLang="en-US" sz="2800" b="1">
                <a:latin typeface="楷体" panose="02010609060101010101" charset="-122"/>
                <a:ea typeface="楷体" panose="02010609060101010101" charset="-122"/>
              </a:rPr>
              <a:t>编制目的</a:t>
            </a:r>
            <a:endParaRPr lang="zh-CN" altLang="en-US" sz="2800" b="1">
              <a:latin typeface="楷体" panose="02010609060101010101" charset="-122"/>
              <a:ea typeface="楷体" panose="02010609060101010101" charset="-122"/>
            </a:endParaRPr>
          </a:p>
        </p:txBody>
      </p:sp>
      <p:sp>
        <p:nvSpPr>
          <p:cNvPr id="10" name="泪滴形 9"/>
          <p:cNvSpPr/>
          <p:nvPr/>
        </p:nvSpPr>
        <p:spPr>
          <a:xfrm>
            <a:off x="852170" y="2254885"/>
            <a:ext cx="8815070" cy="3458210"/>
          </a:xfrm>
          <a:prstGeom prst="teardrop">
            <a:avLst/>
          </a:prstGeom>
          <a:noFill/>
          <a:ln w="25400">
            <a:solidFill>
              <a:srgbClr val="2271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文本框 12"/>
          <p:cNvSpPr txBox="1"/>
          <p:nvPr/>
        </p:nvSpPr>
        <p:spPr>
          <a:xfrm>
            <a:off x="2014220" y="2442210"/>
            <a:ext cx="7251065" cy="2604770"/>
          </a:xfrm>
          <a:prstGeom prst="rect">
            <a:avLst/>
          </a:prstGeom>
        </p:spPr>
        <p:txBody>
          <a:bodyPr wrap="square">
            <a:spAutoFit/>
          </a:bodyPr>
          <a:p>
            <a:pPr marL="0" indent="406400" algn="just" defTabSz="266700">
              <a:lnSpc>
                <a:spcPts val="2800"/>
              </a:lnSpc>
              <a:spcBef>
                <a:spcPct val="0"/>
              </a:spcBef>
              <a:spcAft>
                <a:spcPct val="0"/>
              </a:spcAft>
            </a:pPr>
            <a:r>
              <a:rPr lang="zh-CN" altLang="en-US" sz="1600">
                <a:latin typeface="仿宋_GB2312" panose="02010609030101010101" charset="-122"/>
                <a:ea typeface="仿宋_GB2312" panose="02010609030101010101" charset="-122"/>
              </a:rPr>
              <a:t>以习近平新时代中国特色社会主义思想为指导，深入贯彻落实习近平总书记关于应急管理重要论述重要指示批示精神，坚持以铸牢中华民族共同体意识为工作主线，进一步规范鄂托克前旗煤矿生产安全事故应急救援工作，明确各级人民政府和相关部门的煤矿生产安全事故应急工作职责，实行统一领导、分级负责、及时响应、反应灵敏的应急管理工作机制，快速、有序、科学、安全、高效地开展煤矿生产安全事故应急工作，最大限度减少事故造成的人员伤亡和财产损失，保障我旗煤矿生产建设健康发展，维护社会稳定，特制定本预案。</a:t>
            </a:r>
            <a:endParaRPr lang="zh-CN" altLang="en-US" sz="1600">
              <a:latin typeface="仿宋_GB2312" panose="02010609030101010101" charset="-122"/>
              <a:ea typeface="仿宋_GB2312" panose="02010609030101010101" charset="-122"/>
            </a:endParaRPr>
          </a:p>
        </p:txBody>
      </p:sp>
      <p:sp>
        <p:nvSpPr>
          <p:cNvPr id="14" name="矩形: 圆角 9"/>
          <p:cNvSpPr/>
          <p:nvPr/>
        </p:nvSpPr>
        <p:spPr>
          <a:xfrm>
            <a:off x="586105" y="660400"/>
            <a:ext cx="10820400" cy="5537200"/>
          </a:xfrm>
          <a:prstGeom prst="roundRect">
            <a:avLst>
              <a:gd name="adj" fmla="val 9557"/>
            </a:avLst>
          </a:prstGeom>
          <a:no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汉仪元隆黑 90W" panose="00020600040101010101" pitchFamily="18" charset="-122"/>
              <a:ea typeface="汉仪元隆黑 90W" panose="00020600040101010101" pitchFamily="18" charset="-122"/>
            </a:endParaRPr>
          </a:p>
        </p:txBody>
      </p:sp>
      <p:grpSp>
        <p:nvGrpSpPr>
          <p:cNvPr id="11" name="组合 10"/>
          <p:cNvGrpSpPr/>
          <p:nvPr/>
        </p:nvGrpSpPr>
        <p:grpSpPr>
          <a:xfrm>
            <a:off x="0" y="0"/>
            <a:ext cx="12192000" cy="1382015"/>
            <a:chOff x="0" y="0"/>
            <a:chExt cx="12192000" cy="1382015"/>
          </a:xfrm>
        </p:grpSpPr>
        <p:pic>
          <p:nvPicPr>
            <p:cNvPr id="51" name="图片 50"/>
            <p:cNvPicPr>
              <a:picLocks noChangeAspect="1"/>
            </p:cNvPicPr>
            <p:nvPr/>
          </p:nvPicPr>
          <p:blipFill rotWithShape="1">
            <a:blip r:embed="rId6">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r="82188"/>
            <a:stretch>
              <a:fillRect/>
            </a:stretch>
          </p:blipFill>
          <p:spPr>
            <a:xfrm>
              <a:off x="0" y="0"/>
              <a:ext cx="1498600" cy="1382015"/>
            </a:xfrm>
            <a:prstGeom prst="rect">
              <a:avLst/>
            </a:prstGeom>
          </p:spPr>
        </p:pic>
        <p:pic>
          <p:nvPicPr>
            <p:cNvPr id="54" name="图片 53"/>
            <p:cNvPicPr>
              <a:picLocks noChangeAspect="1"/>
            </p:cNvPicPr>
            <p:nvPr/>
          </p:nvPicPr>
          <p:blipFill rotWithShape="1">
            <a:blip r:embed="rId6">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r="82188"/>
            <a:stretch>
              <a:fillRect/>
            </a:stretch>
          </p:blipFill>
          <p:spPr>
            <a:xfrm flipH="1">
              <a:off x="10693400" y="0"/>
              <a:ext cx="1498600" cy="1382015"/>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spd="slow" p14:dur="1200" advTm="5000">
        <p14:prism/>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1000"/>
                                        <p:tgtEl>
                                          <p:spTgt spid="35"/>
                                        </p:tgtEl>
                                      </p:cBhvr>
                                    </p:animEffect>
                                    <p:anim calcmode="lin" valueType="num">
                                      <p:cBhvr>
                                        <p:cTn id="8" dur="1000" fill="hold"/>
                                        <p:tgtEl>
                                          <p:spTgt spid="35"/>
                                        </p:tgtEl>
                                        <p:attrNameLst>
                                          <p:attrName>ppt_x</p:attrName>
                                        </p:attrNameLst>
                                      </p:cBhvr>
                                      <p:tavLst>
                                        <p:tav tm="0">
                                          <p:val>
                                            <p:strVal val="#ppt_x"/>
                                          </p:val>
                                        </p:tav>
                                        <p:tav tm="100000">
                                          <p:val>
                                            <p:strVal val="#ppt_x"/>
                                          </p:val>
                                        </p:tav>
                                      </p:tavLst>
                                    </p:anim>
                                    <p:anim calcmode="lin" valueType="num">
                                      <p:cBhvr>
                                        <p:cTn id="9"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7"/>
                                        </p:tgtEl>
                                        <p:attrNameLst>
                                          <p:attrName>style.visibility</p:attrName>
                                        </p:attrNameLst>
                                      </p:cBhvr>
                                      <p:to>
                                        <p:strVal val="visible"/>
                                      </p:to>
                                    </p:set>
                                    <p:anim calcmode="lin" valueType="num">
                                      <p:cBhvr>
                                        <p:cTn id="21" dur="500" fill="hold"/>
                                        <p:tgtEl>
                                          <p:spTgt spid="37"/>
                                        </p:tgtEl>
                                        <p:attrNameLst>
                                          <p:attrName>ppt_w</p:attrName>
                                        </p:attrNameLst>
                                      </p:cBhvr>
                                      <p:tavLst>
                                        <p:tav tm="0">
                                          <p:val>
                                            <p:fltVal val="0"/>
                                          </p:val>
                                        </p:tav>
                                        <p:tav tm="100000">
                                          <p:val>
                                            <p:strVal val="#ppt_w"/>
                                          </p:val>
                                        </p:tav>
                                      </p:tavLst>
                                    </p:anim>
                                    <p:anim calcmode="lin" valueType="num">
                                      <p:cBhvr>
                                        <p:cTn id="22" dur="500" fill="hold"/>
                                        <p:tgtEl>
                                          <p:spTgt spid="37"/>
                                        </p:tgtEl>
                                        <p:attrNameLst>
                                          <p:attrName>ppt_h</p:attrName>
                                        </p:attrNameLst>
                                      </p:cBhvr>
                                      <p:tavLst>
                                        <p:tav tm="0">
                                          <p:val>
                                            <p:fltVal val="0"/>
                                          </p:val>
                                        </p:tav>
                                        <p:tav tm="100000">
                                          <p:val>
                                            <p:strVal val="#ppt_h"/>
                                          </p:val>
                                        </p:tav>
                                      </p:tavLst>
                                    </p:anim>
                                    <p:animEffect transition="in" filter="fade">
                                      <p:cBhvr>
                                        <p:cTn id="23" dur="500"/>
                                        <p:tgtEl>
                                          <p:spTgt spid="37"/>
                                        </p:tgtEl>
                                      </p:cBhvr>
                                    </p:animEffect>
                                  </p:childTnLst>
                                </p:cTn>
                              </p:par>
                              <p:par>
                                <p:cTn id="24" presetID="47" presetClass="entr" presetSubtype="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a:extLst>
              <a:ext uri="{BEBA8EAE-BF5A-486C-A8C5-ECC9F3942E4B}">
                <a14:imgProps xmlns:a14="http://schemas.microsoft.com/office/drawing/2010/main">
                  <a14:imgLayer r:embed="rId2">
                    <a14:imgEffect>
                      <a14:brightnessContrast contrast="20000"/>
                    </a14:imgEffect>
                  </a14:imgLayer>
                </a14:imgProps>
              </a:ext>
            </a:extLst>
          </a:blip>
          <a:stretch>
            <a:fillRect/>
          </a:stretch>
        </p:blipFill>
        <p:spPr>
          <a:xfrm flipH="1">
            <a:off x="-528" y="-297"/>
            <a:ext cx="12193057" cy="6858594"/>
          </a:xfrm>
          <a:prstGeom prst="rect">
            <a:avLst/>
          </a:prstGeom>
        </p:spPr>
      </p:pic>
      <p:grpSp>
        <p:nvGrpSpPr>
          <p:cNvPr id="8" name="组合 7"/>
          <p:cNvGrpSpPr/>
          <p:nvPr/>
        </p:nvGrpSpPr>
        <p:grpSpPr>
          <a:xfrm>
            <a:off x="-698500" y="-582990"/>
            <a:ext cx="13589000" cy="8023980"/>
            <a:chOff x="-863600" y="-584200"/>
            <a:chExt cx="13335000" cy="7874000"/>
          </a:xfrm>
          <a:solidFill>
            <a:srgbClr val="E6E6E6"/>
          </a:solidFill>
        </p:grpSpPr>
        <p:grpSp>
          <p:nvGrpSpPr>
            <p:cNvPr id="4" name="组合 3"/>
            <p:cNvGrpSpPr/>
            <p:nvPr/>
          </p:nvGrpSpPr>
          <p:grpSpPr>
            <a:xfrm>
              <a:off x="-863600" y="-584200"/>
              <a:ext cx="165100" cy="7874000"/>
              <a:chOff x="-863600" y="-584200"/>
              <a:chExt cx="165100" cy="7874000"/>
            </a:xfrm>
            <a:grpFill/>
          </p:grpSpPr>
          <p:sp>
            <p:nvSpPr>
              <p:cNvPr id="2" name="椭圆 1"/>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椭圆 2"/>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p:cNvGrpSpPr/>
            <p:nvPr/>
          </p:nvGrpSpPr>
          <p:grpSpPr>
            <a:xfrm>
              <a:off x="12306300" y="-584200"/>
              <a:ext cx="165100" cy="7874000"/>
              <a:chOff x="-863600" y="-584200"/>
              <a:chExt cx="165100" cy="7874000"/>
            </a:xfrm>
            <a:grpFill/>
          </p:grpSpPr>
          <p:sp>
            <p:nvSpPr>
              <p:cNvPr id="6" name="椭圆 5"/>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10" name="矩形: 圆角 9"/>
          <p:cNvSpPr/>
          <p:nvPr/>
        </p:nvSpPr>
        <p:spPr>
          <a:xfrm>
            <a:off x="685800" y="660400"/>
            <a:ext cx="10820400" cy="5537200"/>
          </a:xfrm>
          <a:prstGeom prst="roundRect">
            <a:avLst>
              <a:gd name="adj" fmla="val 9557"/>
            </a:avLst>
          </a:prstGeom>
          <a:no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汉仪元隆黑 90W" panose="00020600040101010101" pitchFamily="18" charset="-122"/>
              <a:ea typeface="汉仪元隆黑 90W" panose="00020600040101010101" pitchFamily="18" charset="-122"/>
            </a:endParaRPr>
          </a:p>
        </p:txBody>
      </p:sp>
      <p:grpSp>
        <p:nvGrpSpPr>
          <p:cNvPr id="20" name="组合 19"/>
          <p:cNvGrpSpPr/>
          <p:nvPr/>
        </p:nvGrpSpPr>
        <p:grpSpPr>
          <a:xfrm>
            <a:off x="0" y="0"/>
            <a:ext cx="12192000" cy="1382015"/>
            <a:chOff x="0" y="0"/>
            <a:chExt cx="12192000" cy="1382015"/>
          </a:xfrm>
        </p:grpSpPr>
        <p:pic>
          <p:nvPicPr>
            <p:cNvPr id="51" name="图片 50"/>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82188"/>
            <a:stretch>
              <a:fillRect/>
            </a:stretch>
          </p:blipFill>
          <p:spPr>
            <a:xfrm>
              <a:off x="0" y="0"/>
              <a:ext cx="1498600" cy="1382015"/>
            </a:xfrm>
            <a:prstGeom prst="rect">
              <a:avLst/>
            </a:prstGeom>
          </p:spPr>
        </p:pic>
        <p:pic>
          <p:nvPicPr>
            <p:cNvPr id="54" name="图片 53"/>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82188"/>
            <a:stretch>
              <a:fillRect/>
            </a:stretch>
          </p:blipFill>
          <p:spPr>
            <a:xfrm flipH="1">
              <a:off x="10693400" y="0"/>
              <a:ext cx="1498600" cy="1382015"/>
            </a:xfrm>
            <a:prstGeom prst="rect">
              <a:avLst/>
            </a:prstGeom>
          </p:spPr>
        </p:pic>
      </p:grpSp>
      <p:sp>
        <p:nvSpPr>
          <p:cNvPr id="11" name="前凸带形 10"/>
          <p:cNvSpPr/>
          <p:nvPr/>
        </p:nvSpPr>
        <p:spPr>
          <a:xfrm>
            <a:off x="3034030" y="1008380"/>
            <a:ext cx="4801870" cy="861695"/>
          </a:xfrm>
          <a:prstGeom prst="ribbon">
            <a:avLst/>
          </a:prstGeom>
          <a:solidFill>
            <a:schemeClr val="accent6"/>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800" b="1">
                <a:latin typeface="楷体" panose="02010609060101010101" charset="-122"/>
                <a:ea typeface="楷体" panose="02010609060101010101" charset="-122"/>
              </a:rPr>
              <a:t>2.</a:t>
            </a:r>
            <a:r>
              <a:rPr lang="zh-CN" altLang="en-US" sz="2800" b="1">
                <a:latin typeface="楷体" panose="02010609060101010101" charset="-122"/>
                <a:ea typeface="楷体" panose="02010609060101010101" charset="-122"/>
              </a:rPr>
              <a:t>编制依据</a:t>
            </a:r>
            <a:endParaRPr lang="zh-CN" altLang="en-US" sz="2800" b="1">
              <a:latin typeface="楷体" panose="02010609060101010101" charset="-122"/>
              <a:ea typeface="楷体" panose="02010609060101010101" charset="-122"/>
            </a:endParaRPr>
          </a:p>
        </p:txBody>
      </p:sp>
      <p:sp>
        <p:nvSpPr>
          <p:cNvPr id="12" name="泪滴形 11"/>
          <p:cNvSpPr/>
          <p:nvPr/>
        </p:nvSpPr>
        <p:spPr>
          <a:xfrm>
            <a:off x="1179195" y="2205355"/>
            <a:ext cx="7937500" cy="3683000"/>
          </a:xfrm>
          <a:prstGeom prst="teardrop">
            <a:avLst/>
          </a:prstGeom>
          <a:noFill/>
          <a:ln w="25400">
            <a:solidFill>
              <a:srgbClr val="2271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文本框 12"/>
          <p:cNvSpPr txBox="1"/>
          <p:nvPr/>
        </p:nvSpPr>
        <p:spPr>
          <a:xfrm>
            <a:off x="2218690" y="2404745"/>
            <a:ext cx="6522720" cy="2963545"/>
          </a:xfrm>
          <a:prstGeom prst="rect">
            <a:avLst/>
          </a:prstGeom>
        </p:spPr>
        <p:txBody>
          <a:bodyPr wrap="square">
            <a:spAutoFit/>
          </a:bodyPr>
          <a:p>
            <a:pPr marL="0" indent="406400" algn="just" defTabSz="266700">
              <a:lnSpc>
                <a:spcPts val="2800"/>
              </a:lnSpc>
              <a:spcBef>
                <a:spcPct val="0"/>
              </a:spcBef>
              <a:spcAft>
                <a:spcPct val="0"/>
              </a:spcAft>
            </a:pPr>
            <a:r>
              <a:rPr lang="zh-CN" altLang="en-US" sz="1600">
                <a:latin typeface="仿宋_GB2312" panose="02010609030101010101" charset="-122"/>
                <a:ea typeface="仿宋_GB2312" panose="02010609030101010101" charset="-122"/>
              </a:rPr>
              <a:t>依据</a:t>
            </a:r>
            <a:r>
              <a:rPr lang="en-US" altLang="zh-CN" sz="1600">
                <a:latin typeface="仿宋_GB2312" panose="02010609030101010101" charset="-122"/>
                <a:ea typeface="仿宋_GB2312" panose="02010609030101010101" charset="-122"/>
              </a:rPr>
              <a:t>《</a:t>
            </a:r>
            <a:r>
              <a:rPr lang="zh-CN" altLang="en-US" sz="1600">
                <a:latin typeface="仿宋_GB2312" panose="02010609030101010101" charset="-122"/>
                <a:ea typeface="仿宋_GB2312" panose="02010609030101010101" charset="-122"/>
              </a:rPr>
              <a:t>中华人民共和国突发事件应对法</a:t>
            </a:r>
            <a:r>
              <a:rPr lang="en-US" altLang="zh-CN" sz="1600">
                <a:latin typeface="仿宋_GB2312" panose="02010609030101010101" charset="-122"/>
                <a:ea typeface="仿宋_GB2312" panose="02010609030101010101" charset="-122"/>
              </a:rPr>
              <a:t>》</a:t>
            </a:r>
            <a:r>
              <a:rPr lang="zh-CN" altLang="en-US" sz="1600">
                <a:latin typeface="仿宋_GB2312" panose="02010609030101010101" charset="-122"/>
                <a:ea typeface="仿宋_GB2312" panose="02010609030101010101" charset="-122"/>
              </a:rPr>
              <a:t>、</a:t>
            </a:r>
            <a:r>
              <a:rPr lang="en-US" altLang="zh-CN" sz="1600">
                <a:latin typeface="仿宋_GB2312" panose="02010609030101010101" charset="-122"/>
                <a:ea typeface="仿宋_GB2312" panose="02010609030101010101" charset="-122"/>
              </a:rPr>
              <a:t>《</a:t>
            </a:r>
            <a:r>
              <a:rPr lang="zh-CN" altLang="en-US" sz="1600">
                <a:latin typeface="仿宋_GB2312" panose="02010609030101010101" charset="-122"/>
                <a:ea typeface="仿宋_GB2312" panose="02010609030101010101" charset="-122"/>
              </a:rPr>
              <a:t>中华人民共和国安全生产法</a:t>
            </a:r>
            <a:r>
              <a:rPr lang="en-US" altLang="zh-CN" sz="1600">
                <a:latin typeface="仿宋_GB2312" panose="02010609030101010101" charset="-122"/>
                <a:ea typeface="仿宋_GB2312" panose="02010609030101010101" charset="-122"/>
              </a:rPr>
              <a:t>》</a:t>
            </a:r>
            <a:r>
              <a:rPr lang="zh-CN" altLang="en-US" sz="1600">
                <a:latin typeface="仿宋_GB2312" panose="02010609030101010101" charset="-122"/>
                <a:ea typeface="仿宋_GB2312" panose="02010609030101010101" charset="-122"/>
              </a:rPr>
              <a:t>、</a:t>
            </a:r>
            <a:r>
              <a:rPr lang="en-US" altLang="zh-CN" sz="1600">
                <a:latin typeface="仿宋_GB2312" panose="02010609030101010101" charset="-122"/>
                <a:ea typeface="仿宋_GB2312" panose="02010609030101010101" charset="-122"/>
              </a:rPr>
              <a:t>《</a:t>
            </a:r>
            <a:r>
              <a:rPr lang="zh-CN" altLang="en-US" sz="1600">
                <a:latin typeface="仿宋_GB2312" panose="02010609030101010101" charset="-122"/>
                <a:ea typeface="仿宋_GB2312" panose="02010609030101010101" charset="-122"/>
              </a:rPr>
              <a:t>生产安全事故应急条例</a:t>
            </a:r>
            <a:r>
              <a:rPr lang="en-US" altLang="zh-CN" sz="1600">
                <a:latin typeface="仿宋_GB2312" panose="02010609030101010101" charset="-122"/>
                <a:ea typeface="仿宋_GB2312" panose="02010609030101010101" charset="-122"/>
              </a:rPr>
              <a:t>》</a:t>
            </a:r>
            <a:r>
              <a:rPr lang="zh-CN" altLang="en-US" sz="1600">
                <a:latin typeface="仿宋_GB2312" panose="02010609030101010101" charset="-122"/>
                <a:ea typeface="仿宋_GB2312" panose="02010609030101010101" charset="-122"/>
              </a:rPr>
              <a:t>、</a:t>
            </a:r>
            <a:r>
              <a:rPr lang="en-US" altLang="zh-CN" sz="1600">
                <a:latin typeface="仿宋_GB2312" panose="02010609030101010101" charset="-122"/>
                <a:ea typeface="仿宋_GB2312" panose="02010609030101010101" charset="-122"/>
              </a:rPr>
              <a:t>《</a:t>
            </a:r>
            <a:r>
              <a:rPr lang="zh-CN" altLang="en-US" sz="1600">
                <a:latin typeface="仿宋_GB2312" panose="02010609030101010101" charset="-122"/>
                <a:ea typeface="仿宋_GB2312" panose="02010609030101010101" charset="-122"/>
              </a:rPr>
              <a:t>生产安全事故报告和调查处理条例</a:t>
            </a:r>
            <a:r>
              <a:rPr lang="en-US" altLang="zh-CN" sz="1600">
                <a:latin typeface="仿宋_GB2312" panose="02010609030101010101" charset="-122"/>
                <a:ea typeface="仿宋_GB2312" panose="02010609030101010101" charset="-122"/>
              </a:rPr>
              <a:t>》</a:t>
            </a:r>
            <a:r>
              <a:rPr lang="zh-CN" altLang="en-US" sz="1600">
                <a:latin typeface="仿宋_GB2312" panose="02010609030101010101" charset="-122"/>
                <a:ea typeface="仿宋_GB2312" panose="02010609030101010101" charset="-122"/>
              </a:rPr>
              <a:t>、</a:t>
            </a:r>
            <a:r>
              <a:rPr lang="en-US" altLang="zh-CN" sz="1600">
                <a:latin typeface="仿宋_GB2312" panose="02010609030101010101" charset="-122"/>
                <a:ea typeface="仿宋_GB2312" panose="02010609030101010101" charset="-122"/>
              </a:rPr>
              <a:t>《</a:t>
            </a:r>
            <a:r>
              <a:rPr lang="zh-CN" altLang="en-US" sz="1600">
                <a:latin typeface="仿宋_GB2312" panose="02010609030101010101" charset="-122"/>
                <a:ea typeface="仿宋_GB2312" panose="02010609030101010101" charset="-122"/>
              </a:rPr>
              <a:t>煤矿安全规程</a:t>
            </a:r>
            <a:r>
              <a:rPr lang="en-US" altLang="zh-CN" sz="1600">
                <a:latin typeface="仿宋_GB2312" panose="02010609030101010101" charset="-122"/>
                <a:ea typeface="仿宋_GB2312" panose="02010609030101010101" charset="-122"/>
              </a:rPr>
              <a:t>》</a:t>
            </a:r>
            <a:r>
              <a:rPr lang="zh-CN" altLang="en-US" sz="1600">
                <a:latin typeface="仿宋_GB2312" panose="02010609030101010101" charset="-122"/>
                <a:ea typeface="仿宋_GB2312" panose="02010609030101010101" charset="-122"/>
              </a:rPr>
              <a:t>、</a:t>
            </a:r>
            <a:r>
              <a:rPr lang="en-US" altLang="zh-CN" sz="1600">
                <a:latin typeface="仿宋_GB2312" panose="02010609030101010101" charset="-122"/>
                <a:ea typeface="仿宋_GB2312" panose="02010609030101010101" charset="-122"/>
              </a:rPr>
              <a:t>《</a:t>
            </a:r>
            <a:r>
              <a:rPr lang="zh-CN" altLang="en-US" sz="1600">
                <a:latin typeface="仿宋_GB2312" panose="02010609030101010101" charset="-122"/>
                <a:ea typeface="仿宋_GB2312" panose="02010609030101010101" charset="-122"/>
              </a:rPr>
              <a:t>矿山救援规程</a:t>
            </a:r>
            <a:r>
              <a:rPr lang="en-US" altLang="zh-CN" sz="1600">
                <a:latin typeface="仿宋_GB2312" panose="02010609030101010101" charset="-122"/>
                <a:ea typeface="仿宋_GB2312" panose="02010609030101010101" charset="-122"/>
              </a:rPr>
              <a:t>》</a:t>
            </a:r>
            <a:r>
              <a:rPr lang="zh-CN" altLang="en-US" sz="1600">
                <a:latin typeface="仿宋_GB2312" panose="02010609030101010101" charset="-122"/>
                <a:ea typeface="仿宋_GB2312" panose="02010609030101010101" charset="-122"/>
              </a:rPr>
              <a:t>、</a:t>
            </a:r>
            <a:r>
              <a:rPr lang="en-US" altLang="zh-CN" sz="1600">
                <a:latin typeface="仿宋_GB2312" panose="02010609030101010101" charset="-122"/>
                <a:ea typeface="仿宋_GB2312" panose="02010609030101010101" charset="-122"/>
              </a:rPr>
              <a:t>《</a:t>
            </a:r>
            <a:r>
              <a:rPr lang="zh-CN" altLang="en-US" sz="1600">
                <a:latin typeface="仿宋_GB2312" panose="02010609030101010101" charset="-122"/>
                <a:ea typeface="仿宋_GB2312" panose="02010609030101010101" charset="-122"/>
              </a:rPr>
              <a:t>突发事件应急预案管理办法</a:t>
            </a:r>
            <a:r>
              <a:rPr lang="en-US" altLang="zh-CN" sz="1600">
                <a:latin typeface="仿宋_GB2312" panose="02010609030101010101" charset="-122"/>
                <a:ea typeface="仿宋_GB2312" panose="02010609030101010101" charset="-122"/>
              </a:rPr>
              <a:t>》</a:t>
            </a:r>
            <a:r>
              <a:rPr lang="zh-CN" altLang="en-US" sz="1600">
                <a:latin typeface="仿宋_GB2312" panose="02010609030101010101" charset="-122"/>
                <a:ea typeface="仿宋_GB2312" panose="02010609030101010101" charset="-122"/>
              </a:rPr>
              <a:t>、</a:t>
            </a:r>
            <a:r>
              <a:rPr lang="en-US" altLang="zh-CN" sz="1600">
                <a:latin typeface="仿宋_GB2312" panose="02010609030101010101" charset="-122"/>
                <a:ea typeface="仿宋_GB2312" panose="02010609030101010101" charset="-122"/>
              </a:rPr>
              <a:t>《</a:t>
            </a:r>
            <a:r>
              <a:rPr lang="zh-CN" altLang="en-US" sz="1600">
                <a:latin typeface="仿宋_GB2312" panose="02010609030101010101" charset="-122"/>
                <a:ea typeface="仿宋_GB2312" panose="02010609030101010101" charset="-122"/>
              </a:rPr>
              <a:t>生产安全事故应急预案管理办法</a:t>
            </a:r>
            <a:r>
              <a:rPr lang="en-US" altLang="zh-CN" sz="1600">
                <a:latin typeface="仿宋_GB2312" panose="02010609030101010101" charset="-122"/>
                <a:ea typeface="仿宋_GB2312" panose="02010609030101010101" charset="-122"/>
              </a:rPr>
              <a:t>》</a:t>
            </a:r>
            <a:r>
              <a:rPr lang="zh-CN" altLang="en-US" sz="1600">
                <a:latin typeface="仿宋_GB2312" panose="02010609030101010101" charset="-122"/>
                <a:ea typeface="仿宋_GB2312" panose="02010609030101010101" charset="-122"/>
              </a:rPr>
              <a:t>、</a:t>
            </a:r>
            <a:r>
              <a:rPr lang="en-US" altLang="zh-CN" sz="1600">
                <a:latin typeface="仿宋_GB2312" panose="02010609030101010101" charset="-122"/>
                <a:ea typeface="仿宋_GB2312" panose="02010609030101010101" charset="-122"/>
              </a:rPr>
              <a:t>《</a:t>
            </a:r>
            <a:r>
              <a:rPr lang="zh-CN" altLang="en-US" sz="1600">
                <a:latin typeface="仿宋_GB2312" panose="02010609030101010101" charset="-122"/>
                <a:ea typeface="仿宋_GB2312" panose="02010609030101010101" charset="-122"/>
              </a:rPr>
              <a:t>内蒙古自治区突发事件总体应急预案（试行）</a:t>
            </a:r>
            <a:r>
              <a:rPr lang="en-US" altLang="zh-CN" sz="1600">
                <a:latin typeface="仿宋_GB2312" panose="02010609030101010101" charset="-122"/>
                <a:ea typeface="仿宋_GB2312" panose="02010609030101010101" charset="-122"/>
              </a:rPr>
              <a:t>》</a:t>
            </a:r>
            <a:r>
              <a:rPr lang="zh-CN" altLang="en-US" sz="1600">
                <a:latin typeface="仿宋_GB2312" panose="02010609030101010101" charset="-122"/>
                <a:ea typeface="仿宋_GB2312" panose="02010609030101010101" charset="-122"/>
              </a:rPr>
              <a:t>、</a:t>
            </a:r>
            <a:r>
              <a:rPr lang="en-US" altLang="zh-CN" sz="1600">
                <a:latin typeface="仿宋_GB2312" panose="02010609030101010101" charset="-122"/>
                <a:ea typeface="仿宋_GB2312" panose="02010609030101010101" charset="-122"/>
              </a:rPr>
              <a:t>《</a:t>
            </a:r>
            <a:r>
              <a:rPr lang="zh-CN" altLang="en-US" sz="1600">
                <a:latin typeface="仿宋_GB2312" panose="02010609030101010101" charset="-122"/>
                <a:ea typeface="仿宋_GB2312" panose="02010609030101010101" charset="-122"/>
              </a:rPr>
              <a:t>内蒙古自治区煤矿生产安全事故应急预案</a:t>
            </a:r>
            <a:r>
              <a:rPr lang="en-US" altLang="zh-CN" sz="1600">
                <a:latin typeface="仿宋_GB2312" panose="02010609030101010101" charset="-122"/>
                <a:ea typeface="仿宋_GB2312" panose="02010609030101010101" charset="-122"/>
              </a:rPr>
              <a:t>》</a:t>
            </a:r>
            <a:r>
              <a:rPr lang="zh-CN" altLang="en-US" sz="1600">
                <a:latin typeface="仿宋_GB2312" panose="02010609030101010101" charset="-122"/>
                <a:ea typeface="仿宋_GB2312" panose="02010609030101010101" charset="-122"/>
              </a:rPr>
              <a:t>、</a:t>
            </a:r>
            <a:r>
              <a:rPr lang="en-US" altLang="zh-CN" sz="1600">
                <a:latin typeface="仿宋_GB2312" panose="02010609030101010101" charset="-122"/>
                <a:ea typeface="仿宋_GB2312" panose="02010609030101010101" charset="-122"/>
              </a:rPr>
              <a:t>《</a:t>
            </a:r>
            <a:r>
              <a:rPr lang="zh-CN" altLang="en-US" sz="1600">
                <a:latin typeface="仿宋_GB2312" panose="02010609030101010101" charset="-122"/>
                <a:ea typeface="仿宋_GB2312" panose="02010609030101010101" charset="-122"/>
              </a:rPr>
              <a:t>鄂尔多斯市</a:t>
            </a:r>
            <a:r>
              <a:rPr lang="zh-CN" altLang="en-US" sz="1600">
                <a:latin typeface="仿宋_GB2312" panose="02010609030101010101" charset="-122"/>
                <a:ea typeface="仿宋_GB2312" panose="02010609030101010101" charset="-122"/>
              </a:rPr>
              <a:t>煤矿生产安全事故应急预案</a:t>
            </a:r>
            <a:r>
              <a:rPr lang="en-US" altLang="zh-CN" sz="1600">
                <a:latin typeface="仿宋_GB2312" panose="02010609030101010101" charset="-122"/>
                <a:ea typeface="仿宋_GB2312" panose="02010609030101010101" charset="-122"/>
              </a:rPr>
              <a:t>》《</a:t>
            </a:r>
            <a:r>
              <a:rPr lang="zh-CN" altLang="en-US" sz="1600">
                <a:latin typeface="仿宋_GB2312" panose="02010609030101010101" charset="-122"/>
                <a:ea typeface="仿宋_GB2312" panose="02010609030101010101" charset="-122"/>
              </a:rPr>
              <a:t>鄂托克前旗突发事件总体应急预案</a:t>
            </a:r>
            <a:r>
              <a:rPr lang="en-US" altLang="zh-CN" sz="1600">
                <a:latin typeface="仿宋_GB2312" panose="02010609030101010101" charset="-122"/>
                <a:ea typeface="仿宋_GB2312" panose="02010609030101010101" charset="-122"/>
              </a:rPr>
              <a:t>》《</a:t>
            </a:r>
            <a:r>
              <a:rPr lang="zh-CN" altLang="en-US" sz="1600">
                <a:latin typeface="仿宋_GB2312" panose="02010609030101010101" charset="-122"/>
                <a:ea typeface="仿宋_GB2312" panose="02010609030101010101" charset="-122"/>
              </a:rPr>
              <a:t>鄂托克前旗生产安全事故应急预案</a:t>
            </a:r>
            <a:r>
              <a:rPr lang="en-US" altLang="zh-CN" sz="1600">
                <a:latin typeface="仿宋_GB2312" panose="02010609030101010101" charset="-122"/>
                <a:ea typeface="仿宋_GB2312" panose="02010609030101010101" charset="-122"/>
              </a:rPr>
              <a:t>》</a:t>
            </a:r>
            <a:r>
              <a:rPr lang="zh-CN" altLang="en-US" sz="1600">
                <a:latin typeface="仿宋_GB2312" panose="02010609030101010101" charset="-122"/>
                <a:ea typeface="仿宋_GB2312" panose="02010609030101010101" charset="-122"/>
              </a:rPr>
              <a:t>等法律、法规、规章和文件。</a:t>
            </a:r>
            <a:endParaRPr lang="zh-CN" altLang="en-US" sz="1600">
              <a:latin typeface="仿宋_GB2312" panose="02010609030101010101" charset="-122"/>
              <a:ea typeface="仿宋_GB2312" panose="02010609030101010101" charset="-122"/>
            </a:endParaRPr>
          </a:p>
        </p:txBody>
      </p:sp>
      <p:pic>
        <p:nvPicPr>
          <p:cNvPr id="35" name="图片 34"/>
          <p:cNvPicPr>
            <a:picLocks noChangeAspect="1"/>
          </p:cNvPicPr>
          <p:nvPr/>
        </p:nvPicPr>
        <p:blipFill>
          <a:blip r:embed="rId5">
            <a:extLst>
              <a:ext uri="{28A0092B-C50C-407E-A947-70E740481C1C}">
                <a14:useLocalDpi xmlns:a14="http://schemas.microsoft.com/office/drawing/2010/main" val="0"/>
              </a:ext>
            </a:extLst>
          </a:blip>
          <a:srcRect r="47126"/>
          <a:stretch>
            <a:fillRect/>
          </a:stretch>
        </p:blipFill>
        <p:spPr>
          <a:xfrm>
            <a:off x="0" y="5486402"/>
            <a:ext cx="12192000" cy="1371599"/>
          </a:xfrm>
          <a:custGeom>
            <a:avLst/>
            <a:gdLst>
              <a:gd name="connsiteX0" fmla="*/ 0 w 12192000"/>
              <a:gd name="connsiteY0" fmla="*/ 0 h 1371599"/>
              <a:gd name="connsiteX1" fmla="*/ 12192000 w 12192000"/>
              <a:gd name="connsiteY1" fmla="*/ 0 h 1371599"/>
              <a:gd name="connsiteX2" fmla="*/ 12192000 w 12192000"/>
              <a:gd name="connsiteY2" fmla="*/ 1371599 h 1371599"/>
              <a:gd name="connsiteX3" fmla="*/ 0 w 12192000"/>
              <a:gd name="connsiteY3" fmla="*/ 1371599 h 1371599"/>
            </a:gdLst>
            <a:ahLst/>
            <a:cxnLst>
              <a:cxn ang="0">
                <a:pos x="connsiteX0" y="connsiteY0"/>
              </a:cxn>
              <a:cxn ang="0">
                <a:pos x="connsiteX1" y="connsiteY1"/>
              </a:cxn>
              <a:cxn ang="0">
                <a:pos x="connsiteX2" y="connsiteY2"/>
              </a:cxn>
              <a:cxn ang="0">
                <a:pos x="connsiteX3" y="connsiteY3"/>
              </a:cxn>
            </a:cxnLst>
            <a:rect l="l" t="t" r="r" b="b"/>
            <a:pathLst>
              <a:path w="12192000" h="1371599">
                <a:moveTo>
                  <a:pt x="0" y="0"/>
                </a:moveTo>
                <a:lnTo>
                  <a:pt x="12192000" y="0"/>
                </a:lnTo>
                <a:lnTo>
                  <a:pt x="12192000" y="1371599"/>
                </a:lnTo>
                <a:lnTo>
                  <a:pt x="0" y="1371599"/>
                </a:lnTo>
                <a:close/>
              </a:path>
            </a:pathLst>
          </a:custGeom>
        </p:spPr>
      </p:pic>
      <p:pic>
        <p:nvPicPr>
          <p:cNvPr id="14" name="图片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60613" y="3636544"/>
            <a:ext cx="3231032" cy="2251811"/>
          </a:xfrm>
          <a:prstGeom prst="rect">
            <a:avLst/>
          </a:prstGeom>
        </p:spPr>
      </p:pic>
      <p:pic>
        <p:nvPicPr>
          <p:cNvPr id="37" name="图片 3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9128058">
            <a:off x="9505255" y="700743"/>
            <a:ext cx="1823334" cy="186297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advTm="5000">
        <p14:prism isInverted="1"/>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1000"/>
                                        <p:tgtEl>
                                          <p:spTgt spid="35"/>
                                        </p:tgtEl>
                                      </p:cBhvr>
                                    </p:animEffect>
                                    <p:anim calcmode="lin" valueType="num">
                                      <p:cBhvr>
                                        <p:cTn id="13" dur="1000" fill="hold"/>
                                        <p:tgtEl>
                                          <p:spTgt spid="35"/>
                                        </p:tgtEl>
                                        <p:attrNameLst>
                                          <p:attrName>ppt_x</p:attrName>
                                        </p:attrNameLst>
                                      </p:cBhvr>
                                      <p:tavLst>
                                        <p:tav tm="0">
                                          <p:val>
                                            <p:strVal val="#ppt_x"/>
                                          </p:val>
                                        </p:tav>
                                        <p:tav tm="100000">
                                          <p:val>
                                            <p:strVal val="#ppt_x"/>
                                          </p:val>
                                        </p:tav>
                                      </p:tavLst>
                                    </p:anim>
                                    <p:anim calcmode="lin" valueType="num">
                                      <p:cBhvr>
                                        <p:cTn id="14"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37"/>
                                        </p:tgtEl>
                                        <p:attrNameLst>
                                          <p:attrName>style.visibility</p:attrName>
                                        </p:attrNameLst>
                                      </p:cBhvr>
                                      <p:to>
                                        <p:strVal val="visible"/>
                                      </p:to>
                                    </p:set>
                                    <p:anim calcmode="lin" valueType="num">
                                      <p:cBhvr>
                                        <p:cTn id="26" dur="500" fill="hold"/>
                                        <p:tgtEl>
                                          <p:spTgt spid="37"/>
                                        </p:tgtEl>
                                        <p:attrNameLst>
                                          <p:attrName>ppt_w</p:attrName>
                                        </p:attrNameLst>
                                      </p:cBhvr>
                                      <p:tavLst>
                                        <p:tav tm="0">
                                          <p:val>
                                            <p:fltVal val="0"/>
                                          </p:val>
                                        </p:tav>
                                        <p:tav tm="100000">
                                          <p:val>
                                            <p:strVal val="#ppt_w"/>
                                          </p:val>
                                        </p:tav>
                                      </p:tavLst>
                                    </p:anim>
                                    <p:anim calcmode="lin" valueType="num">
                                      <p:cBhvr>
                                        <p:cTn id="27" dur="500" fill="hold"/>
                                        <p:tgtEl>
                                          <p:spTgt spid="37"/>
                                        </p:tgtEl>
                                        <p:attrNameLst>
                                          <p:attrName>ppt_h</p:attrName>
                                        </p:attrNameLst>
                                      </p:cBhvr>
                                      <p:tavLst>
                                        <p:tav tm="0">
                                          <p:val>
                                            <p:fltVal val="0"/>
                                          </p:val>
                                        </p:tav>
                                        <p:tav tm="100000">
                                          <p:val>
                                            <p:strVal val="#ppt_h"/>
                                          </p:val>
                                        </p:tav>
                                      </p:tavLst>
                                    </p:anim>
                                    <p:animEffect transition="in" filter="fade">
                                      <p:cBhvr>
                                        <p:cTn id="28"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a:extLst>
              <a:ext uri="{BEBA8EAE-BF5A-486C-A8C5-ECC9F3942E4B}">
                <a14:imgProps xmlns:a14="http://schemas.microsoft.com/office/drawing/2010/main">
                  <a14:imgLayer r:embed="rId2">
                    <a14:imgEffect>
                      <a14:brightnessContrast contrast="20000"/>
                    </a14:imgEffect>
                  </a14:imgLayer>
                </a14:imgProps>
              </a:ext>
            </a:extLst>
          </a:blip>
          <a:stretch>
            <a:fillRect/>
          </a:stretch>
        </p:blipFill>
        <p:spPr>
          <a:xfrm flipH="1">
            <a:off x="66147" y="-297"/>
            <a:ext cx="12193057" cy="6858594"/>
          </a:xfrm>
          <a:prstGeom prst="rect">
            <a:avLst/>
          </a:prstGeom>
        </p:spPr>
      </p:pic>
      <p:grpSp>
        <p:nvGrpSpPr>
          <p:cNvPr id="8" name="组合 7"/>
          <p:cNvGrpSpPr/>
          <p:nvPr/>
        </p:nvGrpSpPr>
        <p:grpSpPr>
          <a:xfrm>
            <a:off x="-698500" y="-582990"/>
            <a:ext cx="13589000" cy="8023980"/>
            <a:chOff x="-863600" y="-584200"/>
            <a:chExt cx="13335000" cy="7874000"/>
          </a:xfrm>
          <a:solidFill>
            <a:srgbClr val="E6E6E6"/>
          </a:solidFill>
        </p:grpSpPr>
        <p:grpSp>
          <p:nvGrpSpPr>
            <p:cNvPr id="4" name="组合 3"/>
            <p:cNvGrpSpPr/>
            <p:nvPr/>
          </p:nvGrpSpPr>
          <p:grpSpPr>
            <a:xfrm>
              <a:off x="-863600" y="-584200"/>
              <a:ext cx="165100" cy="7874000"/>
              <a:chOff x="-863600" y="-584200"/>
              <a:chExt cx="165100" cy="7874000"/>
            </a:xfrm>
            <a:grpFill/>
          </p:grpSpPr>
          <p:sp>
            <p:nvSpPr>
              <p:cNvPr id="2" name="椭圆 1"/>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椭圆 2"/>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p:cNvGrpSpPr/>
            <p:nvPr/>
          </p:nvGrpSpPr>
          <p:grpSpPr>
            <a:xfrm>
              <a:off x="12306300" y="-584200"/>
              <a:ext cx="165100" cy="7874000"/>
              <a:chOff x="-863600" y="-584200"/>
              <a:chExt cx="165100" cy="7874000"/>
            </a:xfrm>
            <a:grpFill/>
          </p:grpSpPr>
          <p:sp>
            <p:nvSpPr>
              <p:cNvPr id="6" name="椭圆 5"/>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20" name="组合 19"/>
          <p:cNvGrpSpPr/>
          <p:nvPr/>
        </p:nvGrpSpPr>
        <p:grpSpPr>
          <a:xfrm>
            <a:off x="0" y="0"/>
            <a:ext cx="12192000" cy="1382015"/>
            <a:chOff x="0" y="0"/>
            <a:chExt cx="12192000" cy="1382015"/>
          </a:xfrm>
        </p:grpSpPr>
        <p:pic>
          <p:nvPicPr>
            <p:cNvPr id="51" name="图片 50"/>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82188"/>
            <a:stretch>
              <a:fillRect/>
            </a:stretch>
          </p:blipFill>
          <p:spPr>
            <a:xfrm>
              <a:off x="0" y="0"/>
              <a:ext cx="1498600" cy="1382015"/>
            </a:xfrm>
            <a:prstGeom prst="rect">
              <a:avLst/>
            </a:prstGeom>
          </p:spPr>
        </p:pic>
        <p:pic>
          <p:nvPicPr>
            <p:cNvPr id="54" name="图片 53"/>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82188"/>
            <a:stretch>
              <a:fillRect/>
            </a:stretch>
          </p:blipFill>
          <p:spPr>
            <a:xfrm flipH="1">
              <a:off x="10693400" y="0"/>
              <a:ext cx="1498600" cy="1382015"/>
            </a:xfrm>
            <a:prstGeom prst="rect">
              <a:avLst/>
            </a:prstGeom>
          </p:spPr>
        </p:pic>
      </p:grpSp>
      <p:sp>
        <p:nvSpPr>
          <p:cNvPr id="12" name="前凸带形 11"/>
          <p:cNvSpPr/>
          <p:nvPr/>
        </p:nvSpPr>
        <p:spPr>
          <a:xfrm>
            <a:off x="3035935" y="998855"/>
            <a:ext cx="4801870" cy="861695"/>
          </a:xfrm>
          <a:prstGeom prst="ribbon">
            <a:avLst/>
          </a:prstGeom>
          <a:solidFill>
            <a:schemeClr val="accent6"/>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800" b="1">
                <a:latin typeface="楷体" panose="02010609060101010101" charset="-122"/>
                <a:ea typeface="楷体" panose="02010609060101010101" charset="-122"/>
              </a:rPr>
              <a:t>3.</a:t>
            </a:r>
            <a:r>
              <a:rPr lang="zh-CN" altLang="en-US" sz="2800" b="1">
                <a:latin typeface="楷体" panose="02010609060101010101" charset="-122"/>
                <a:ea typeface="楷体" panose="02010609060101010101" charset="-122"/>
              </a:rPr>
              <a:t>适用范围</a:t>
            </a:r>
            <a:endParaRPr lang="zh-CN" altLang="en-US" sz="2800" b="1">
              <a:latin typeface="楷体" panose="02010609060101010101" charset="-122"/>
              <a:ea typeface="楷体" panose="02010609060101010101" charset="-122"/>
            </a:endParaRPr>
          </a:p>
        </p:txBody>
      </p:sp>
      <p:sp>
        <p:nvSpPr>
          <p:cNvPr id="15" name="泪滴形 14"/>
          <p:cNvSpPr/>
          <p:nvPr/>
        </p:nvSpPr>
        <p:spPr>
          <a:xfrm>
            <a:off x="2189480" y="2348865"/>
            <a:ext cx="6862445" cy="3020060"/>
          </a:xfrm>
          <a:prstGeom prst="teardrop">
            <a:avLst/>
          </a:prstGeom>
          <a:noFill/>
          <a:ln w="25400" cmpd="sng">
            <a:solidFill>
              <a:srgbClr val="2271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6" name="文本框 15"/>
          <p:cNvSpPr txBox="1"/>
          <p:nvPr/>
        </p:nvSpPr>
        <p:spPr>
          <a:xfrm>
            <a:off x="3303905" y="2807653"/>
            <a:ext cx="5080000" cy="1886585"/>
          </a:xfrm>
          <a:prstGeom prst="rect">
            <a:avLst/>
          </a:prstGeom>
        </p:spPr>
        <p:txBody>
          <a:bodyPr>
            <a:spAutoFit/>
          </a:bodyPr>
          <a:p>
            <a:pPr marL="0" indent="406400" algn="just" defTabSz="266700">
              <a:lnSpc>
                <a:spcPts val="2800"/>
              </a:lnSpc>
              <a:spcBef>
                <a:spcPct val="0"/>
              </a:spcBef>
              <a:spcAft>
                <a:spcPct val="0"/>
              </a:spcAft>
            </a:pPr>
            <a:r>
              <a:rPr lang="zh-CN" altLang="en-US" sz="1600">
                <a:latin typeface="仿宋_GB2312" panose="02010609030101010101" charset="-122"/>
                <a:ea typeface="仿宋_GB2312" panose="02010609030101010101" charset="-122"/>
              </a:rPr>
              <a:t>本预案适用于鄂托克前旗管辖矿区一般煤矿安全生产事故或较大涉险事故。旗委、旗政府领导同志有重要批示。社会影响较大的煤矿事故。煤矿生产安全事故应急指挥部认为有必要启动本预案的煤矿事故预案。协助处置的较大、重大、特别重大煤矿山生产安全事故。</a:t>
            </a:r>
            <a:endParaRPr lang="zh-CN" altLang="en-US" sz="1600">
              <a:latin typeface="仿宋_GB2312" panose="02010609030101010101" charset="-122"/>
              <a:ea typeface="仿宋_GB2312" panose="02010609030101010101" charset="-122"/>
            </a:endParaRPr>
          </a:p>
        </p:txBody>
      </p:sp>
      <p:pic>
        <p:nvPicPr>
          <p:cNvPr id="17" name="图片 16"/>
          <p:cNvPicPr>
            <a:picLocks noChangeAspect="1"/>
          </p:cNvPicPr>
          <p:nvPr/>
        </p:nvPicPr>
        <p:blipFill>
          <a:blip r:embed="rId5">
            <a:extLst>
              <a:ext uri="{28A0092B-C50C-407E-A947-70E740481C1C}">
                <a14:useLocalDpi xmlns:a14="http://schemas.microsoft.com/office/drawing/2010/main" val="0"/>
              </a:ext>
            </a:extLst>
          </a:blip>
          <a:srcRect r="47126"/>
          <a:stretch>
            <a:fillRect/>
          </a:stretch>
        </p:blipFill>
        <p:spPr>
          <a:xfrm>
            <a:off x="0" y="5486402"/>
            <a:ext cx="12192000" cy="1371599"/>
          </a:xfrm>
          <a:custGeom>
            <a:avLst/>
            <a:gdLst>
              <a:gd name="connsiteX0" fmla="*/ 0 w 12192000"/>
              <a:gd name="connsiteY0" fmla="*/ 0 h 1371599"/>
              <a:gd name="connsiteX1" fmla="*/ 12192000 w 12192000"/>
              <a:gd name="connsiteY1" fmla="*/ 0 h 1371599"/>
              <a:gd name="connsiteX2" fmla="*/ 12192000 w 12192000"/>
              <a:gd name="connsiteY2" fmla="*/ 1371599 h 1371599"/>
              <a:gd name="connsiteX3" fmla="*/ 0 w 12192000"/>
              <a:gd name="connsiteY3" fmla="*/ 1371599 h 1371599"/>
            </a:gdLst>
            <a:ahLst/>
            <a:cxnLst>
              <a:cxn ang="0">
                <a:pos x="connsiteX0" y="connsiteY0"/>
              </a:cxn>
              <a:cxn ang="0">
                <a:pos x="connsiteX1" y="connsiteY1"/>
              </a:cxn>
              <a:cxn ang="0">
                <a:pos x="connsiteX2" y="connsiteY2"/>
              </a:cxn>
              <a:cxn ang="0">
                <a:pos x="connsiteX3" y="connsiteY3"/>
              </a:cxn>
            </a:cxnLst>
            <a:rect l="l" t="t" r="r" b="b"/>
            <a:pathLst>
              <a:path w="12192000" h="1371599">
                <a:moveTo>
                  <a:pt x="0" y="0"/>
                </a:moveTo>
                <a:lnTo>
                  <a:pt x="12192000" y="0"/>
                </a:lnTo>
                <a:lnTo>
                  <a:pt x="12192000" y="1371599"/>
                </a:lnTo>
                <a:lnTo>
                  <a:pt x="0" y="1371599"/>
                </a:lnTo>
                <a:close/>
              </a:path>
            </a:pathLst>
          </a:custGeom>
        </p:spPr>
      </p:pic>
      <p:sp>
        <p:nvSpPr>
          <p:cNvPr id="18" name="矩形: 圆角 9"/>
          <p:cNvSpPr/>
          <p:nvPr/>
        </p:nvSpPr>
        <p:spPr>
          <a:xfrm>
            <a:off x="685800" y="660400"/>
            <a:ext cx="10820400" cy="5537200"/>
          </a:xfrm>
          <a:prstGeom prst="roundRect">
            <a:avLst>
              <a:gd name="adj" fmla="val 9557"/>
            </a:avLst>
          </a:prstGeom>
          <a:no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a:latin typeface="汉仪元隆黑 90W" panose="00020600040101010101" pitchFamily="18" charset="-122"/>
              <a:ea typeface="汉仪元隆黑 90W" panose="00020600040101010101" pitchFamily="18" charset="-122"/>
            </a:endParaRPr>
          </a:p>
        </p:txBody>
      </p:sp>
      <p:pic>
        <p:nvPicPr>
          <p:cNvPr id="10" name="图片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27923" y="3672739"/>
            <a:ext cx="3231032" cy="2251811"/>
          </a:xfrm>
          <a:prstGeom prst="rect">
            <a:avLst/>
          </a:prstGeom>
        </p:spPr>
      </p:pic>
      <p:pic>
        <p:nvPicPr>
          <p:cNvPr id="37" name="图片 3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9128058">
            <a:off x="9505255" y="700743"/>
            <a:ext cx="1823334" cy="186297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advTm="5000">
        <p14:prism isInverted="1"/>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37"/>
                                        </p:tgtEl>
                                        <p:attrNameLst>
                                          <p:attrName>style.visibility</p:attrName>
                                        </p:attrNameLst>
                                      </p:cBhvr>
                                      <p:to>
                                        <p:strVal val="visible"/>
                                      </p:to>
                                    </p:set>
                                    <p:anim calcmode="lin" valueType="num">
                                      <p:cBhvr>
                                        <p:cTn id="26" dur="500" fill="hold"/>
                                        <p:tgtEl>
                                          <p:spTgt spid="37"/>
                                        </p:tgtEl>
                                        <p:attrNameLst>
                                          <p:attrName>ppt_w</p:attrName>
                                        </p:attrNameLst>
                                      </p:cBhvr>
                                      <p:tavLst>
                                        <p:tav tm="0">
                                          <p:val>
                                            <p:fltVal val="0"/>
                                          </p:val>
                                        </p:tav>
                                        <p:tav tm="100000">
                                          <p:val>
                                            <p:strVal val="#ppt_w"/>
                                          </p:val>
                                        </p:tav>
                                      </p:tavLst>
                                    </p:anim>
                                    <p:anim calcmode="lin" valueType="num">
                                      <p:cBhvr>
                                        <p:cTn id="27" dur="500" fill="hold"/>
                                        <p:tgtEl>
                                          <p:spTgt spid="37"/>
                                        </p:tgtEl>
                                        <p:attrNameLst>
                                          <p:attrName>ppt_h</p:attrName>
                                        </p:attrNameLst>
                                      </p:cBhvr>
                                      <p:tavLst>
                                        <p:tav tm="0">
                                          <p:val>
                                            <p:fltVal val="0"/>
                                          </p:val>
                                        </p:tav>
                                        <p:tav tm="100000">
                                          <p:val>
                                            <p:strVal val="#ppt_h"/>
                                          </p:val>
                                        </p:tav>
                                      </p:tavLst>
                                    </p:anim>
                                    <p:animEffect transition="in" filter="fade">
                                      <p:cBhvr>
                                        <p:cTn id="28"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a:stretch>
            <a:fillRect/>
          </a:stretch>
        </p:blipFill>
        <p:spPr>
          <a:xfrm flipH="1">
            <a:off x="107" y="-284777"/>
            <a:ext cx="12193057" cy="6858594"/>
          </a:xfrm>
          <a:prstGeom prst="rect">
            <a:avLst/>
          </a:prstGeom>
        </p:spPr>
      </p:pic>
      <p:sp>
        <p:nvSpPr>
          <p:cNvPr id="2" name="椭圆 1"/>
          <p:cNvSpPr/>
          <p:nvPr/>
        </p:nvSpPr>
        <p:spPr>
          <a:xfrm>
            <a:off x="-698500" y="-582930"/>
            <a:ext cx="168275" cy="168275"/>
          </a:xfrm>
          <a:prstGeom prst="ellipse">
            <a:avLst/>
          </a:prstGeom>
          <a:solidFill>
            <a:srgbClr val="E6E6E6"/>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椭圆 2"/>
          <p:cNvSpPr/>
          <p:nvPr/>
        </p:nvSpPr>
        <p:spPr>
          <a:xfrm>
            <a:off x="-698500" y="7272655"/>
            <a:ext cx="168275" cy="168275"/>
          </a:xfrm>
          <a:prstGeom prst="ellipse">
            <a:avLst/>
          </a:prstGeom>
          <a:solidFill>
            <a:srgbClr val="E6E6E6"/>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5"/>
          <p:cNvSpPr/>
          <p:nvPr/>
        </p:nvSpPr>
        <p:spPr>
          <a:xfrm>
            <a:off x="12722225" y="-582930"/>
            <a:ext cx="168275" cy="168275"/>
          </a:xfrm>
          <a:prstGeom prst="ellipse">
            <a:avLst/>
          </a:prstGeom>
          <a:solidFill>
            <a:srgbClr val="E6E6E6"/>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12722225" y="7272655"/>
            <a:ext cx="168275" cy="168275"/>
          </a:xfrm>
          <a:prstGeom prst="ellipse">
            <a:avLst/>
          </a:prstGeom>
          <a:solidFill>
            <a:srgbClr val="E6E6E6"/>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0" name="组合 19"/>
          <p:cNvGrpSpPr/>
          <p:nvPr/>
        </p:nvGrpSpPr>
        <p:grpSpPr>
          <a:xfrm>
            <a:off x="0" y="-284480"/>
            <a:ext cx="12126595" cy="1381760"/>
            <a:chOff x="0" y="0"/>
            <a:chExt cx="12192000" cy="1382015"/>
          </a:xfrm>
        </p:grpSpPr>
        <p:pic>
          <p:nvPicPr>
            <p:cNvPr id="51" name="图片 50"/>
            <p:cNvPicPr>
              <a:picLocks noChangeAspect="1"/>
            </p:cNvPicPr>
            <p:nvPr/>
          </p:nvPicPr>
          <p:blipFill rotWithShape="1">
            <a:blip r:embed="rId2"/>
            <a:srcRect r="82188"/>
            <a:stretch>
              <a:fillRect/>
            </a:stretch>
          </p:blipFill>
          <p:spPr>
            <a:xfrm>
              <a:off x="0" y="0"/>
              <a:ext cx="1498600" cy="1382015"/>
            </a:xfrm>
            <a:prstGeom prst="rect">
              <a:avLst/>
            </a:prstGeom>
          </p:spPr>
        </p:pic>
        <p:pic>
          <p:nvPicPr>
            <p:cNvPr id="54" name="图片 53"/>
            <p:cNvPicPr>
              <a:picLocks noChangeAspect="1"/>
            </p:cNvPicPr>
            <p:nvPr/>
          </p:nvPicPr>
          <p:blipFill rotWithShape="1">
            <a:blip r:embed="rId2"/>
            <a:srcRect r="82188"/>
            <a:stretch>
              <a:fillRect/>
            </a:stretch>
          </p:blipFill>
          <p:spPr>
            <a:xfrm flipH="1">
              <a:off x="10693400" y="0"/>
              <a:ext cx="1498600" cy="1382015"/>
            </a:xfrm>
            <a:prstGeom prst="rect">
              <a:avLst/>
            </a:prstGeom>
          </p:spPr>
        </p:pic>
      </p:grpSp>
      <p:sp>
        <p:nvSpPr>
          <p:cNvPr id="12" name="前凸带形 11"/>
          <p:cNvSpPr/>
          <p:nvPr/>
        </p:nvSpPr>
        <p:spPr>
          <a:xfrm>
            <a:off x="3035935" y="998855"/>
            <a:ext cx="4801870" cy="861695"/>
          </a:xfrm>
          <a:prstGeom prst="ribbon">
            <a:avLst/>
          </a:prstGeom>
          <a:solidFill>
            <a:schemeClr val="accent6"/>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800" b="1">
                <a:solidFill>
                  <a:schemeClr val="lt1"/>
                </a:solidFill>
                <a:latin typeface="楷体" panose="02010609060101010101" charset="-122"/>
                <a:ea typeface="楷体" panose="02010609060101010101" charset="-122"/>
              </a:rPr>
              <a:t>4.</a:t>
            </a:r>
            <a:r>
              <a:rPr lang="zh-CN" altLang="en-US" sz="2800" b="1">
                <a:solidFill>
                  <a:schemeClr val="lt1"/>
                </a:solidFill>
                <a:latin typeface="楷体" panose="02010609060101010101" charset="-122"/>
                <a:ea typeface="楷体" panose="02010609060101010101" charset="-122"/>
              </a:rPr>
              <a:t>主要内容</a:t>
            </a:r>
            <a:endParaRPr lang="zh-CN" altLang="en-US" sz="2800" b="1">
              <a:solidFill>
                <a:schemeClr val="lt1"/>
              </a:solidFill>
              <a:latin typeface="楷体" panose="02010609060101010101" charset="-122"/>
              <a:ea typeface="楷体" panose="02010609060101010101" charset="-122"/>
            </a:endParaRPr>
          </a:p>
        </p:txBody>
      </p:sp>
      <p:sp>
        <p:nvSpPr>
          <p:cNvPr id="11" name="文本框 10"/>
          <p:cNvSpPr txBox="1"/>
          <p:nvPr/>
        </p:nvSpPr>
        <p:spPr>
          <a:xfrm>
            <a:off x="1872615" y="2103755"/>
            <a:ext cx="7035800" cy="706755"/>
          </a:xfrm>
          <a:prstGeom prst="rect">
            <a:avLst/>
          </a:prstGeom>
          <a:noFill/>
        </p:spPr>
        <p:txBody>
          <a:bodyPr wrap="square" rtlCol="0">
            <a:spAutoFit/>
          </a:bodyPr>
          <a:p>
            <a:pPr algn="l"/>
            <a:r>
              <a:rPr lang="zh-CN" altLang="en-US" sz="2000">
                <a:latin typeface="楷体" panose="02010609060101010101" charset="-122"/>
                <a:ea typeface="楷体" panose="02010609060101010101" charset="-122"/>
                <a:cs typeface="楷体" panose="02010609060101010101" charset="-122"/>
              </a:rPr>
              <a:t>《预案》有总则、应急救援指挥体系和职责、风险防控与监测预警、应急处置、善后工作、应急保障、附则</a:t>
            </a:r>
            <a:r>
              <a:rPr lang="en-US" altLang="zh-CN" sz="2000">
                <a:latin typeface="楷体" panose="02010609060101010101" charset="-122"/>
                <a:ea typeface="楷体" panose="02010609060101010101" charset="-122"/>
                <a:cs typeface="楷体" panose="02010609060101010101" charset="-122"/>
              </a:rPr>
              <a:t>7</a:t>
            </a:r>
            <a:r>
              <a:rPr lang="zh-CN" altLang="en-US" sz="2000">
                <a:latin typeface="楷体" panose="02010609060101010101" charset="-122"/>
                <a:ea typeface="楷体" panose="02010609060101010101" charset="-122"/>
                <a:cs typeface="楷体" panose="02010609060101010101" charset="-122"/>
              </a:rPr>
              <a:t>个部分组成。</a:t>
            </a:r>
            <a:endParaRPr lang="zh-CN" altLang="en-US" sz="2000">
              <a:latin typeface="楷体" panose="02010609060101010101" charset="-122"/>
              <a:ea typeface="楷体" panose="02010609060101010101" charset="-122"/>
              <a:cs typeface="楷体" panose="02010609060101010101" charset="-122"/>
            </a:endParaRPr>
          </a:p>
        </p:txBody>
      </p:sp>
      <p:pic>
        <p:nvPicPr>
          <p:cNvPr id="22" name="图片 21"/>
          <p:cNvPicPr>
            <a:picLocks noChangeAspect="1"/>
          </p:cNvPicPr>
          <p:nvPr/>
        </p:nvPicPr>
        <p:blipFill>
          <a:blip r:embed="rId3"/>
          <a:srcRect r="47126"/>
          <a:stretch>
            <a:fillRect/>
          </a:stretch>
        </p:blipFill>
        <p:spPr>
          <a:xfrm>
            <a:off x="1270" y="5486402"/>
            <a:ext cx="12192000" cy="1371599"/>
          </a:xfrm>
          <a:custGeom>
            <a:avLst/>
            <a:gdLst>
              <a:gd name="connsiteX0" fmla="*/ 0 w 12192000"/>
              <a:gd name="connsiteY0" fmla="*/ 0 h 1371599"/>
              <a:gd name="connsiteX1" fmla="*/ 12192000 w 12192000"/>
              <a:gd name="connsiteY1" fmla="*/ 0 h 1371599"/>
              <a:gd name="connsiteX2" fmla="*/ 12192000 w 12192000"/>
              <a:gd name="connsiteY2" fmla="*/ 1371599 h 1371599"/>
              <a:gd name="connsiteX3" fmla="*/ 0 w 12192000"/>
              <a:gd name="connsiteY3" fmla="*/ 1371599 h 1371599"/>
            </a:gdLst>
            <a:ahLst/>
            <a:cxnLst>
              <a:cxn ang="0">
                <a:pos x="connsiteX0" y="connsiteY0"/>
              </a:cxn>
              <a:cxn ang="0">
                <a:pos x="connsiteX1" y="connsiteY1"/>
              </a:cxn>
              <a:cxn ang="0">
                <a:pos x="connsiteX2" y="connsiteY2"/>
              </a:cxn>
              <a:cxn ang="0">
                <a:pos x="connsiteX3" y="connsiteY3"/>
              </a:cxn>
            </a:cxnLst>
            <a:rect l="l" t="t" r="r" b="b"/>
            <a:pathLst>
              <a:path w="12192000" h="1371599">
                <a:moveTo>
                  <a:pt x="0" y="0"/>
                </a:moveTo>
                <a:lnTo>
                  <a:pt x="12192000" y="0"/>
                </a:lnTo>
                <a:lnTo>
                  <a:pt x="12192000" y="1371599"/>
                </a:lnTo>
                <a:lnTo>
                  <a:pt x="0" y="1371599"/>
                </a:lnTo>
                <a:close/>
              </a:path>
            </a:pathLst>
          </a:custGeom>
        </p:spPr>
      </p:pic>
      <p:sp>
        <p:nvSpPr>
          <p:cNvPr id="26" name="矩形: 圆角 9"/>
          <p:cNvSpPr/>
          <p:nvPr/>
        </p:nvSpPr>
        <p:spPr>
          <a:xfrm>
            <a:off x="685800" y="317500"/>
            <a:ext cx="10820400" cy="5537200"/>
          </a:xfrm>
          <a:prstGeom prst="roundRect">
            <a:avLst>
              <a:gd name="adj" fmla="val 9557"/>
            </a:avLst>
          </a:prstGeom>
          <a:no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a:latin typeface="汉仪元隆黑 90W" panose="00020600040101010101" pitchFamily="18" charset="-122"/>
              <a:ea typeface="汉仪元隆黑 90W" panose="00020600040101010101" pitchFamily="18" charset="-122"/>
            </a:endParaRPr>
          </a:p>
        </p:txBody>
      </p:sp>
      <p:pic>
        <p:nvPicPr>
          <p:cNvPr id="40" name="图片 39"/>
          <p:cNvPicPr>
            <a:picLocks noChangeAspect="1"/>
          </p:cNvPicPr>
          <p:nvPr/>
        </p:nvPicPr>
        <p:blipFill>
          <a:blip r:embed="rId4"/>
          <a:stretch>
            <a:fillRect/>
          </a:stretch>
        </p:blipFill>
        <p:spPr>
          <a:xfrm>
            <a:off x="8727923" y="3672739"/>
            <a:ext cx="3231032" cy="2251811"/>
          </a:xfrm>
          <a:prstGeom prst="rect">
            <a:avLst/>
          </a:prstGeom>
        </p:spPr>
      </p:pic>
      <p:pic>
        <p:nvPicPr>
          <p:cNvPr id="44" name="图片 43"/>
          <p:cNvPicPr>
            <a:picLocks noChangeAspect="1"/>
          </p:cNvPicPr>
          <p:nvPr/>
        </p:nvPicPr>
        <p:blipFill>
          <a:blip r:embed="rId5"/>
          <a:stretch>
            <a:fillRect/>
          </a:stretch>
        </p:blipFill>
        <p:spPr>
          <a:xfrm rot="19128058">
            <a:off x="9505255" y="401023"/>
            <a:ext cx="1823334" cy="1862972"/>
          </a:xfrm>
          <a:prstGeom prst="rect">
            <a:avLst/>
          </a:prstGeom>
        </p:spPr>
      </p:pic>
      <p:sp>
        <p:nvSpPr>
          <p:cNvPr id="10" name="文本框 9"/>
          <p:cNvSpPr txBox="1"/>
          <p:nvPr>
            <p:custDataLst>
              <p:tags r:id="rId6"/>
            </p:custDataLst>
          </p:nvPr>
        </p:nvSpPr>
        <p:spPr>
          <a:xfrm>
            <a:off x="2143095" y="3071363"/>
            <a:ext cx="2349324" cy="1900819"/>
          </a:xfrm>
          <a:prstGeom prst="rect">
            <a:avLst/>
          </a:prstGeom>
          <a:noFill/>
        </p:spPr>
        <p:txBody>
          <a:bodyPr vert="eaVert" wrap="square" rtlCol="0">
            <a:normAutofit/>
          </a:bodyPr>
          <a:p>
            <a:pPr marL="0" indent="0" algn="l" defTabSz="457200">
              <a:lnSpc>
                <a:spcPct val="120000"/>
              </a:lnSpc>
              <a:spcBef>
                <a:spcPts val="0"/>
              </a:spcBef>
              <a:spcAft>
                <a:spcPts val="0"/>
              </a:spcAft>
              <a:buSzPct val="100000"/>
            </a:pPr>
            <a:r>
              <a:rPr lang="zh-CN" altLang="en-US" sz="1600" spc="150">
                <a:solidFill>
                  <a:schemeClr val="tx1">
                    <a:lumMod val="75000"/>
                    <a:lumOff val="25000"/>
                  </a:schemeClr>
                </a:solidFill>
                <a:uFillTx/>
                <a:latin typeface="方正小标宋简体" panose="03000509000000000000" charset="-122"/>
                <a:ea typeface="方正小标宋简体" panose="03000509000000000000" charset="-122"/>
                <a:cs typeface="方正小标宋简体" panose="03000509000000000000" charset="-122"/>
              </a:rPr>
              <a:t>第一部分</a:t>
            </a:r>
            <a:r>
              <a:rPr lang="en-US" altLang="zh-CN" sz="1600" spc="150">
                <a:solidFill>
                  <a:schemeClr val="tx1">
                    <a:lumMod val="75000"/>
                    <a:lumOff val="25000"/>
                  </a:schemeClr>
                </a:solidFill>
                <a:uFillTx/>
                <a:latin typeface="方正小标宋简体" panose="03000509000000000000" charset="-122"/>
                <a:ea typeface="方正小标宋简体" panose="03000509000000000000" charset="-122"/>
                <a:cs typeface="方正小标宋简体" panose="03000509000000000000" charset="-122"/>
              </a:rPr>
              <a:t>  </a:t>
            </a:r>
            <a:r>
              <a:rPr lang="zh-CN" altLang="en-US" sz="1600" spc="150">
                <a:solidFill>
                  <a:schemeClr val="tx1">
                    <a:lumMod val="75000"/>
                    <a:lumOff val="25000"/>
                  </a:schemeClr>
                </a:solidFill>
                <a:uFillTx/>
                <a:latin typeface="方正小标宋简体" panose="03000509000000000000" charset="-122"/>
                <a:ea typeface="方正小标宋简体" panose="03000509000000000000" charset="-122"/>
                <a:cs typeface="方正小标宋简体" panose="03000509000000000000" charset="-122"/>
              </a:rPr>
              <a:t>总则</a:t>
            </a:r>
            <a:endParaRPr lang="zh-CN" altLang="en-US" sz="1400" spc="150">
              <a:solidFill>
                <a:schemeClr val="tx1">
                  <a:lumMod val="75000"/>
                  <a:lumOff val="25000"/>
                </a:schemeClr>
              </a:solidFill>
              <a:uFillTx/>
              <a:latin typeface="Arial" panose="020B0604020202020204" pitchFamily="34" charset="0"/>
              <a:ea typeface="楷体" panose="02010609060101010101" charset="-122"/>
            </a:endParaRPr>
          </a:p>
          <a:p>
            <a:pPr marL="0" indent="0" algn="l" defTabSz="457200">
              <a:lnSpc>
                <a:spcPct val="120000"/>
              </a:lnSpc>
              <a:spcBef>
                <a:spcPts val="0"/>
              </a:spcBef>
              <a:spcAft>
                <a:spcPts val="0"/>
              </a:spcAft>
              <a:buSzPct val="100000"/>
            </a:pPr>
            <a:endParaRPr lang="zh-CN" altLang="en-US" sz="1400" spc="150">
              <a:solidFill>
                <a:schemeClr val="tx1">
                  <a:lumMod val="75000"/>
                  <a:lumOff val="25000"/>
                </a:schemeClr>
              </a:solidFill>
              <a:uFillTx/>
              <a:latin typeface="Arial" panose="020B0604020202020204" pitchFamily="34" charset="0"/>
              <a:ea typeface="楷体" panose="02010609060101010101" charset="-122"/>
            </a:endParaRPr>
          </a:p>
          <a:p>
            <a:pPr marL="0" indent="0" algn="l" defTabSz="457200">
              <a:lnSpc>
                <a:spcPct val="120000"/>
              </a:lnSpc>
              <a:spcBef>
                <a:spcPts val="0"/>
              </a:spcBef>
              <a:spcAft>
                <a:spcPts val="0"/>
              </a:spcAft>
              <a:buSzPct val="100000"/>
            </a:pPr>
            <a:r>
              <a:rPr lang="zh-CN" altLang="en-US" sz="1400" spc="150">
                <a:solidFill>
                  <a:schemeClr val="tx1">
                    <a:lumMod val="75000"/>
                    <a:lumOff val="25000"/>
                  </a:schemeClr>
                </a:solidFill>
                <a:uFillTx/>
                <a:latin typeface="Arial" panose="020B0604020202020204" pitchFamily="34" charset="0"/>
                <a:ea typeface="楷体" panose="02010609060101010101" charset="-122"/>
              </a:rPr>
              <a:t>阐述了《预案》的编制目的，编制依据、适用范围、工作原则等总体内容。</a:t>
            </a:r>
            <a:endParaRPr lang="zh-CN" altLang="en-US" sz="1400" spc="150">
              <a:solidFill>
                <a:schemeClr val="tx1">
                  <a:lumMod val="75000"/>
                  <a:lumOff val="25000"/>
                </a:schemeClr>
              </a:solidFill>
              <a:uFillTx/>
              <a:latin typeface="Arial" panose="020B0604020202020204" pitchFamily="34" charset="0"/>
              <a:ea typeface="楷体" panose="02010609060101010101" charset="-122"/>
            </a:endParaRPr>
          </a:p>
        </p:txBody>
      </p:sp>
      <p:sp>
        <p:nvSpPr>
          <p:cNvPr id="13" name="文本框 12"/>
          <p:cNvSpPr txBox="1"/>
          <p:nvPr>
            <p:custDataLst>
              <p:tags r:id="rId7"/>
            </p:custDataLst>
          </p:nvPr>
        </p:nvSpPr>
        <p:spPr>
          <a:xfrm>
            <a:off x="5918003" y="3071363"/>
            <a:ext cx="2349324" cy="1900819"/>
          </a:xfrm>
          <a:prstGeom prst="rect">
            <a:avLst/>
          </a:prstGeom>
          <a:noFill/>
        </p:spPr>
        <p:txBody>
          <a:bodyPr vert="eaVert" wrap="square" rtlCol="0">
            <a:normAutofit/>
          </a:bodyPr>
          <a:p>
            <a:pPr marL="0" indent="0" algn="l" defTabSz="457200">
              <a:lnSpc>
                <a:spcPct val="120000"/>
              </a:lnSpc>
              <a:spcBef>
                <a:spcPts val="0"/>
              </a:spcBef>
              <a:spcAft>
                <a:spcPts val="0"/>
              </a:spcAft>
              <a:buSzPct val="100000"/>
            </a:pPr>
            <a:r>
              <a:rPr lang="zh-CN" altLang="en-US" sz="1600" spc="150">
                <a:solidFill>
                  <a:schemeClr val="tx1">
                    <a:lumMod val="75000"/>
                    <a:lumOff val="25000"/>
                  </a:schemeClr>
                </a:solidFill>
                <a:uFillTx/>
                <a:latin typeface="方正小标宋简体" panose="03000509000000000000" charset="-122"/>
                <a:ea typeface="方正小标宋简体" panose="03000509000000000000" charset="-122"/>
                <a:cs typeface="方正小标宋简体" panose="03000509000000000000" charset="-122"/>
              </a:rPr>
              <a:t>第二部分</a:t>
            </a:r>
            <a:r>
              <a:rPr lang="en-US" altLang="zh-CN" sz="1600" spc="150">
                <a:solidFill>
                  <a:schemeClr val="tx1">
                    <a:lumMod val="75000"/>
                    <a:lumOff val="25000"/>
                  </a:schemeClr>
                </a:solidFill>
                <a:uFillTx/>
                <a:latin typeface="方正小标宋简体" panose="03000509000000000000" charset="-122"/>
                <a:ea typeface="方正小标宋简体" panose="03000509000000000000" charset="-122"/>
                <a:cs typeface="方正小标宋简体" panose="03000509000000000000" charset="-122"/>
              </a:rPr>
              <a:t>  </a:t>
            </a:r>
            <a:r>
              <a:rPr lang="zh-CN" altLang="en-US" sz="1600" spc="150">
                <a:solidFill>
                  <a:schemeClr val="tx1">
                    <a:lumMod val="75000"/>
                    <a:lumOff val="25000"/>
                  </a:schemeClr>
                </a:solidFill>
                <a:uFillTx/>
                <a:latin typeface="方正小标宋简体" panose="03000509000000000000" charset="-122"/>
                <a:ea typeface="方正小标宋简体" panose="03000509000000000000" charset="-122"/>
                <a:cs typeface="方正小标宋简体" panose="03000509000000000000" charset="-122"/>
                <a:sym typeface="+mn-ea"/>
              </a:rPr>
              <a:t>应急救援指挥体系和职责</a:t>
            </a:r>
            <a:endParaRPr lang="zh-CN" altLang="en-US" sz="1600" spc="150">
              <a:solidFill>
                <a:schemeClr val="tx1">
                  <a:lumMod val="75000"/>
                  <a:lumOff val="25000"/>
                </a:schemeClr>
              </a:solidFill>
              <a:uFillTx/>
              <a:latin typeface="方正小标宋简体" panose="03000509000000000000" charset="-122"/>
              <a:ea typeface="方正小标宋简体" panose="03000509000000000000" charset="-122"/>
              <a:cs typeface="方正小标宋简体" panose="03000509000000000000" charset="-122"/>
              <a:sym typeface="+mn-ea"/>
            </a:endParaRPr>
          </a:p>
          <a:p>
            <a:pPr marL="0" indent="0" algn="l" defTabSz="457200">
              <a:lnSpc>
                <a:spcPct val="120000"/>
              </a:lnSpc>
              <a:spcBef>
                <a:spcPts val="0"/>
              </a:spcBef>
              <a:spcAft>
                <a:spcPts val="0"/>
              </a:spcAft>
              <a:buSzPct val="100000"/>
            </a:pPr>
            <a:endParaRPr lang="zh-CN" altLang="en-US" sz="1400" spc="150">
              <a:solidFill>
                <a:schemeClr val="tx1">
                  <a:lumMod val="75000"/>
                  <a:lumOff val="25000"/>
                </a:schemeClr>
              </a:solidFill>
              <a:uFillTx/>
              <a:latin typeface="Arial" panose="020B0604020202020204" pitchFamily="34" charset="0"/>
              <a:ea typeface="楷体" panose="02010609060101010101" charset="-122"/>
              <a:sym typeface="+mn-ea"/>
            </a:endParaRPr>
          </a:p>
          <a:p>
            <a:pPr marL="0" indent="0" algn="l" defTabSz="457200">
              <a:lnSpc>
                <a:spcPct val="120000"/>
              </a:lnSpc>
              <a:spcBef>
                <a:spcPts val="0"/>
              </a:spcBef>
              <a:spcAft>
                <a:spcPts val="0"/>
              </a:spcAft>
              <a:buSzPct val="100000"/>
            </a:pPr>
            <a:r>
              <a:rPr lang="zh-CN" altLang="en-US" sz="1400" spc="150">
                <a:solidFill>
                  <a:schemeClr val="tx1">
                    <a:lumMod val="75000"/>
                    <a:lumOff val="25000"/>
                  </a:schemeClr>
                </a:solidFill>
                <a:uFillTx/>
                <a:latin typeface="Arial" panose="020B0604020202020204" pitchFamily="34" charset="0"/>
                <a:ea typeface="楷体" panose="02010609060101010101" charset="-122"/>
                <a:sym typeface="+mn-ea"/>
              </a:rPr>
              <a:t>明确了经济开发区、各镇及基层应急救援指挥机构职责和煤矿企业应急救援指挥机构职责。</a:t>
            </a:r>
            <a:endParaRPr lang="zh-CN" altLang="en-US" sz="1400" spc="150">
              <a:solidFill>
                <a:schemeClr val="tx1">
                  <a:lumMod val="75000"/>
                  <a:lumOff val="25000"/>
                </a:schemeClr>
              </a:solidFill>
              <a:uFillTx/>
              <a:latin typeface="Arial" panose="020B0604020202020204" pitchFamily="34" charset="0"/>
              <a:ea typeface="楷体" panose="02010609060101010101" charset="-122"/>
              <a:sym typeface="+mn-ea"/>
            </a:endParaRPr>
          </a:p>
          <a:p>
            <a:pPr marL="0" indent="0" algn="l" defTabSz="457200">
              <a:lnSpc>
                <a:spcPct val="120000"/>
              </a:lnSpc>
              <a:spcBef>
                <a:spcPts val="0"/>
              </a:spcBef>
              <a:spcAft>
                <a:spcPts val="0"/>
              </a:spcAft>
              <a:buSzPct val="100000"/>
            </a:pPr>
            <a:endParaRPr lang="zh-CN" altLang="en-US" sz="1400" spc="150">
              <a:solidFill>
                <a:schemeClr val="tx1">
                  <a:lumMod val="75000"/>
                  <a:lumOff val="25000"/>
                </a:schemeClr>
              </a:solidFill>
              <a:uFillTx/>
              <a:latin typeface="Arial" panose="020B0604020202020204" pitchFamily="34" charset="0"/>
              <a:ea typeface="楷体" panose="02010609060101010101" charset="-122"/>
              <a:sym typeface="+mn-ea"/>
            </a:endParaRPr>
          </a:p>
        </p:txBody>
      </p:sp>
      <p:grpSp>
        <p:nvGrpSpPr>
          <p:cNvPr id="4" name="组合 3"/>
          <p:cNvGrpSpPr/>
          <p:nvPr>
            <p:custDataLst>
              <p:tags r:id="rId8"/>
            </p:custDataLst>
          </p:nvPr>
        </p:nvGrpSpPr>
        <p:grpSpPr>
          <a:xfrm>
            <a:off x="4341555" y="3024505"/>
            <a:ext cx="304026" cy="1783483"/>
            <a:chOff x="7204" y="4961"/>
            <a:chExt cx="479" cy="2809"/>
          </a:xfrm>
        </p:grpSpPr>
        <p:cxnSp>
          <p:nvCxnSpPr>
            <p:cNvPr id="14" name="直接连接符 13"/>
            <p:cNvCxnSpPr/>
            <p:nvPr>
              <p:custDataLst>
                <p:tags r:id="rId9"/>
              </p:custDataLst>
            </p:nvPr>
          </p:nvCxnSpPr>
          <p:spPr>
            <a:xfrm>
              <a:off x="7444" y="4961"/>
              <a:ext cx="0" cy="828"/>
            </a:xfrm>
            <a:prstGeom prst="line">
              <a:avLst/>
            </a:prstGeom>
            <a:ln w="47625" cmpd="thinThick">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5" name="图形 1"/>
            <p:cNvPicPr>
              <a:picLocks noChangeAspect="1"/>
            </p:cNvPicPr>
            <p:nvPr>
              <p:custDataLst>
                <p:tags r:id="rId10"/>
              </p:custDataLst>
            </p:nvPr>
          </p:nvPicPr>
          <p:blipFill>
            <a:blip r:embed="rId11">
              <a:extLst>
                <a:ext uri="{96DAC541-7B7A-43D3-8B79-37D633B846F1}">
                  <asvg:svgBlip xmlns:asvg="http://schemas.microsoft.com/office/drawing/2016/SVG/main" r:embed="rId12"/>
                </a:ext>
              </a:extLst>
            </a:blip>
            <a:stretch>
              <a:fillRect/>
            </a:stretch>
          </p:blipFill>
          <p:spPr>
            <a:xfrm>
              <a:off x="7204" y="6094"/>
              <a:ext cx="479" cy="479"/>
            </a:xfrm>
            <a:prstGeom prst="rect">
              <a:avLst/>
            </a:prstGeom>
          </p:spPr>
        </p:pic>
        <p:cxnSp>
          <p:nvCxnSpPr>
            <p:cNvPr id="16" name="直接连接符 15"/>
            <p:cNvCxnSpPr/>
            <p:nvPr>
              <p:custDataLst>
                <p:tags r:id="rId13"/>
              </p:custDataLst>
            </p:nvPr>
          </p:nvCxnSpPr>
          <p:spPr>
            <a:xfrm>
              <a:off x="7443" y="6942"/>
              <a:ext cx="0" cy="828"/>
            </a:xfrm>
            <a:prstGeom prst="line">
              <a:avLst/>
            </a:prstGeom>
            <a:ln w="47625" cmpd="thinThick">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 name="组合 4"/>
          <p:cNvGrpSpPr/>
          <p:nvPr>
            <p:custDataLst>
              <p:tags r:id="rId14"/>
            </p:custDataLst>
          </p:nvPr>
        </p:nvGrpSpPr>
        <p:grpSpPr>
          <a:xfrm>
            <a:off x="8121015" y="2984500"/>
            <a:ext cx="303530" cy="1823720"/>
            <a:chOff x="13126" y="4898"/>
            <a:chExt cx="478" cy="2872"/>
          </a:xfrm>
        </p:grpSpPr>
        <p:cxnSp>
          <p:nvCxnSpPr>
            <p:cNvPr id="17" name="直接连接符 16"/>
            <p:cNvCxnSpPr/>
            <p:nvPr>
              <p:custDataLst>
                <p:tags r:id="rId15"/>
              </p:custDataLst>
            </p:nvPr>
          </p:nvCxnSpPr>
          <p:spPr>
            <a:xfrm>
              <a:off x="13365" y="4898"/>
              <a:ext cx="0" cy="828"/>
            </a:xfrm>
            <a:prstGeom prst="line">
              <a:avLst/>
            </a:prstGeom>
            <a:ln w="47625" cmpd="thinThick">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8" name="图形 16"/>
            <p:cNvPicPr>
              <a:picLocks noChangeAspect="1"/>
            </p:cNvPicPr>
            <p:nvPr>
              <p:custDataLst>
                <p:tags r:id="rId16"/>
              </p:custDataLst>
            </p:nvPr>
          </p:nvPicPr>
          <p:blipFill>
            <a:blip r:embed="rId11">
              <a:extLst>
                <a:ext uri="{96DAC541-7B7A-43D3-8B79-37D633B846F1}">
                  <asvg:svgBlip xmlns:asvg="http://schemas.microsoft.com/office/drawing/2016/SVG/main" r:embed="rId12"/>
                </a:ext>
              </a:extLst>
            </a:blip>
            <a:stretch>
              <a:fillRect/>
            </a:stretch>
          </p:blipFill>
          <p:spPr>
            <a:xfrm>
              <a:off x="13126" y="6094"/>
              <a:ext cx="479" cy="479"/>
            </a:xfrm>
            <a:prstGeom prst="rect">
              <a:avLst/>
            </a:prstGeom>
          </p:spPr>
        </p:pic>
        <p:cxnSp>
          <p:nvCxnSpPr>
            <p:cNvPr id="19" name="直接连接符 18"/>
            <p:cNvCxnSpPr/>
            <p:nvPr>
              <p:custDataLst>
                <p:tags r:id="rId17"/>
              </p:custDataLst>
            </p:nvPr>
          </p:nvCxnSpPr>
          <p:spPr>
            <a:xfrm>
              <a:off x="13365" y="6942"/>
              <a:ext cx="0" cy="828"/>
            </a:xfrm>
            <a:prstGeom prst="line">
              <a:avLst/>
            </a:prstGeom>
            <a:ln w="47625" cmpd="thinThick">
              <a:solidFill>
                <a:schemeClr val="accent1"/>
              </a:solidFill>
            </a:ln>
          </p:spPr>
          <p:style>
            <a:lnRef idx="1">
              <a:schemeClr val="accent1"/>
            </a:lnRef>
            <a:fillRef idx="0">
              <a:schemeClr val="accent1"/>
            </a:fillRef>
            <a:effectRef idx="0">
              <a:schemeClr val="accent1"/>
            </a:effectRef>
            <a:fontRef idx="minor">
              <a:schemeClr val="tx1"/>
            </a:fontRef>
          </p:style>
        </p:cxnSp>
      </p:grpSp>
    </p:spTree>
    <p:custDataLst>
      <p:tags r:id="rId18"/>
    </p:custDataLst>
  </p:cSld>
  <p:clrMapOvr>
    <a:masterClrMapping/>
  </p:clrMapOvr>
  <mc:AlternateContent xmlns:mc="http://schemas.openxmlformats.org/markup-compatibility/2006">
    <mc:Choice xmlns:p14="http://schemas.microsoft.com/office/powerpoint/2010/main" Requires="p14">
      <p:transition spd="slow" p14:dur="1600" advTm="5000">
        <p14:prism isInverted="1"/>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fade">
                                      <p:cBhvr>
                                        <p:cTn id="19" dur="1000"/>
                                        <p:tgtEl>
                                          <p:spTgt spid="40"/>
                                        </p:tgtEl>
                                      </p:cBhvr>
                                    </p:animEffect>
                                    <p:anim calcmode="lin" valueType="num">
                                      <p:cBhvr>
                                        <p:cTn id="20" dur="1000" fill="hold"/>
                                        <p:tgtEl>
                                          <p:spTgt spid="40"/>
                                        </p:tgtEl>
                                        <p:attrNameLst>
                                          <p:attrName>ppt_x</p:attrName>
                                        </p:attrNameLst>
                                      </p:cBhvr>
                                      <p:tavLst>
                                        <p:tav tm="0">
                                          <p:val>
                                            <p:strVal val="#ppt_x"/>
                                          </p:val>
                                        </p:tav>
                                        <p:tav tm="100000">
                                          <p:val>
                                            <p:strVal val="#ppt_x"/>
                                          </p:val>
                                        </p:tav>
                                      </p:tavLst>
                                    </p:anim>
                                    <p:anim calcmode="lin" valueType="num">
                                      <p:cBhvr>
                                        <p:cTn id="21"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44"/>
                                        </p:tgtEl>
                                        <p:attrNameLst>
                                          <p:attrName>style.visibility</p:attrName>
                                        </p:attrNameLst>
                                      </p:cBhvr>
                                      <p:to>
                                        <p:strVal val="visible"/>
                                      </p:to>
                                    </p:set>
                                    <p:anim calcmode="lin" valueType="num">
                                      <p:cBhvr>
                                        <p:cTn id="26" dur="500" fill="hold"/>
                                        <p:tgtEl>
                                          <p:spTgt spid="44"/>
                                        </p:tgtEl>
                                        <p:attrNameLst>
                                          <p:attrName>ppt_w</p:attrName>
                                        </p:attrNameLst>
                                      </p:cBhvr>
                                      <p:tavLst>
                                        <p:tav tm="0">
                                          <p:val>
                                            <p:fltVal val="0"/>
                                          </p:val>
                                        </p:tav>
                                        <p:tav tm="100000">
                                          <p:val>
                                            <p:strVal val="#ppt_w"/>
                                          </p:val>
                                        </p:tav>
                                      </p:tavLst>
                                    </p:anim>
                                    <p:anim calcmode="lin" valueType="num">
                                      <p:cBhvr>
                                        <p:cTn id="27" dur="500" fill="hold"/>
                                        <p:tgtEl>
                                          <p:spTgt spid="44"/>
                                        </p:tgtEl>
                                        <p:attrNameLst>
                                          <p:attrName>ppt_h</p:attrName>
                                        </p:attrNameLst>
                                      </p:cBhvr>
                                      <p:tavLst>
                                        <p:tav tm="0">
                                          <p:val>
                                            <p:fltVal val="0"/>
                                          </p:val>
                                        </p:tav>
                                        <p:tav tm="100000">
                                          <p:val>
                                            <p:strVal val="#ppt_h"/>
                                          </p:val>
                                        </p:tav>
                                      </p:tavLst>
                                    </p:anim>
                                    <p:animEffect transition="in" filter="fade">
                                      <p:cBhvr>
                                        <p:cTn id="28"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p:cNvPicPr>
            <a:picLocks noChangeAspect="1"/>
          </p:cNvPicPr>
          <p:nvPr/>
        </p:nvPicPr>
        <p:blipFill>
          <a:blip r:embed="rId1"/>
          <a:stretch>
            <a:fillRect/>
          </a:stretch>
        </p:blipFill>
        <p:spPr>
          <a:xfrm flipH="1">
            <a:off x="-1163" y="-80942"/>
            <a:ext cx="12193057" cy="6858594"/>
          </a:xfrm>
          <a:prstGeom prst="rect">
            <a:avLst/>
          </a:prstGeom>
        </p:spPr>
      </p:pic>
      <p:grpSp>
        <p:nvGrpSpPr>
          <p:cNvPr id="8" name="组合 7"/>
          <p:cNvGrpSpPr/>
          <p:nvPr/>
        </p:nvGrpSpPr>
        <p:grpSpPr>
          <a:xfrm>
            <a:off x="-698500" y="-582990"/>
            <a:ext cx="13589000" cy="8023980"/>
            <a:chOff x="-863600" y="-584200"/>
            <a:chExt cx="13335000" cy="7874000"/>
          </a:xfrm>
          <a:solidFill>
            <a:srgbClr val="E6E6E6"/>
          </a:solidFill>
        </p:grpSpPr>
        <p:grpSp>
          <p:nvGrpSpPr>
            <p:cNvPr id="4" name="组合 3"/>
            <p:cNvGrpSpPr/>
            <p:nvPr/>
          </p:nvGrpSpPr>
          <p:grpSpPr>
            <a:xfrm>
              <a:off x="-863600" y="-584200"/>
              <a:ext cx="165100" cy="7874000"/>
              <a:chOff x="-863600" y="-584200"/>
              <a:chExt cx="165100" cy="7874000"/>
            </a:xfrm>
            <a:grpFill/>
          </p:grpSpPr>
          <p:sp>
            <p:nvSpPr>
              <p:cNvPr id="2" name="椭圆 1"/>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椭圆 2"/>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p:cNvGrpSpPr/>
            <p:nvPr/>
          </p:nvGrpSpPr>
          <p:grpSpPr>
            <a:xfrm>
              <a:off x="12306300" y="-584200"/>
              <a:ext cx="165100" cy="7874000"/>
              <a:chOff x="-863600" y="-584200"/>
              <a:chExt cx="165100" cy="7874000"/>
            </a:xfrm>
            <a:grpFill/>
          </p:grpSpPr>
          <p:sp>
            <p:nvSpPr>
              <p:cNvPr id="6" name="椭圆 5"/>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35" name="图片 34"/>
          <p:cNvPicPr>
            <a:picLocks noChangeAspect="1"/>
          </p:cNvPicPr>
          <p:nvPr/>
        </p:nvPicPr>
        <p:blipFill>
          <a:blip r:embed="rId2">
            <a:extLst>
              <a:ext uri="{28A0092B-C50C-407E-A947-70E740481C1C}">
                <a14:useLocalDpi xmlns:a14="http://schemas.microsoft.com/office/drawing/2010/main" val="0"/>
              </a:ext>
            </a:extLst>
          </a:blip>
          <a:srcRect r="47126"/>
          <a:stretch>
            <a:fillRect/>
          </a:stretch>
        </p:blipFill>
        <p:spPr>
          <a:xfrm>
            <a:off x="0" y="5486402"/>
            <a:ext cx="12192000" cy="1371599"/>
          </a:xfrm>
          <a:custGeom>
            <a:avLst/>
            <a:gdLst>
              <a:gd name="connsiteX0" fmla="*/ 0 w 12192000"/>
              <a:gd name="connsiteY0" fmla="*/ 0 h 1371599"/>
              <a:gd name="connsiteX1" fmla="*/ 12192000 w 12192000"/>
              <a:gd name="connsiteY1" fmla="*/ 0 h 1371599"/>
              <a:gd name="connsiteX2" fmla="*/ 12192000 w 12192000"/>
              <a:gd name="connsiteY2" fmla="*/ 1371599 h 1371599"/>
              <a:gd name="connsiteX3" fmla="*/ 0 w 12192000"/>
              <a:gd name="connsiteY3" fmla="*/ 1371599 h 1371599"/>
            </a:gdLst>
            <a:ahLst/>
            <a:cxnLst>
              <a:cxn ang="0">
                <a:pos x="connsiteX0" y="connsiteY0"/>
              </a:cxn>
              <a:cxn ang="0">
                <a:pos x="connsiteX1" y="connsiteY1"/>
              </a:cxn>
              <a:cxn ang="0">
                <a:pos x="connsiteX2" y="connsiteY2"/>
              </a:cxn>
              <a:cxn ang="0">
                <a:pos x="connsiteX3" y="connsiteY3"/>
              </a:cxn>
            </a:cxnLst>
            <a:rect l="l" t="t" r="r" b="b"/>
            <a:pathLst>
              <a:path w="12192000" h="1371599">
                <a:moveTo>
                  <a:pt x="0" y="0"/>
                </a:moveTo>
                <a:lnTo>
                  <a:pt x="12192000" y="0"/>
                </a:lnTo>
                <a:lnTo>
                  <a:pt x="12192000" y="1371599"/>
                </a:lnTo>
                <a:lnTo>
                  <a:pt x="0" y="1371599"/>
                </a:lnTo>
                <a:close/>
              </a:path>
            </a:pathLst>
          </a:custGeom>
        </p:spPr>
      </p:pic>
      <p:pic>
        <p:nvPicPr>
          <p:cNvPr id="37" name="图片 3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128058">
            <a:off x="9599870" y="530563"/>
            <a:ext cx="1823334" cy="1862972"/>
          </a:xfrm>
          <a:prstGeom prst="rect">
            <a:avLst/>
          </a:prstGeom>
        </p:spPr>
      </p:pic>
      <p:sp>
        <p:nvSpPr>
          <p:cNvPr id="44" name="矩形: 圆角 9"/>
          <p:cNvSpPr/>
          <p:nvPr/>
        </p:nvSpPr>
        <p:spPr>
          <a:xfrm>
            <a:off x="685800" y="660400"/>
            <a:ext cx="10820400" cy="5537200"/>
          </a:xfrm>
          <a:prstGeom prst="roundRect">
            <a:avLst>
              <a:gd name="adj" fmla="val 9557"/>
            </a:avLst>
          </a:prstGeom>
          <a:no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a:latin typeface="汉仪元隆黑 90W" panose="00020600040101010101" pitchFamily="18" charset="-122"/>
              <a:ea typeface="汉仪元隆黑 90W" panose="00020600040101010101" pitchFamily="18" charset="-122"/>
            </a:endParaRPr>
          </a:p>
        </p:txBody>
      </p:sp>
      <p:grpSp>
        <p:nvGrpSpPr>
          <p:cNvPr id="45" name="组合 44"/>
          <p:cNvGrpSpPr/>
          <p:nvPr/>
        </p:nvGrpSpPr>
        <p:grpSpPr>
          <a:xfrm>
            <a:off x="0" y="0"/>
            <a:ext cx="12192000" cy="1382015"/>
            <a:chOff x="0" y="0"/>
            <a:chExt cx="12192000" cy="1382015"/>
          </a:xfrm>
        </p:grpSpPr>
        <p:pic>
          <p:nvPicPr>
            <p:cNvPr id="51" name="图片 50"/>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r="82188"/>
            <a:stretch>
              <a:fillRect/>
            </a:stretch>
          </p:blipFill>
          <p:spPr>
            <a:xfrm>
              <a:off x="0" y="0"/>
              <a:ext cx="1498600" cy="1382015"/>
            </a:xfrm>
            <a:prstGeom prst="rect">
              <a:avLst/>
            </a:prstGeom>
          </p:spPr>
        </p:pic>
        <p:pic>
          <p:nvPicPr>
            <p:cNvPr id="54" name="图片 53"/>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r="82188"/>
            <a:stretch>
              <a:fillRect/>
            </a:stretch>
          </p:blipFill>
          <p:spPr>
            <a:xfrm flipH="1">
              <a:off x="10693400" y="0"/>
              <a:ext cx="1498600" cy="1382015"/>
            </a:xfrm>
            <a:prstGeom prst="rect">
              <a:avLst/>
            </a:prstGeom>
          </p:spPr>
        </p:pic>
      </p:grpSp>
      <p:sp>
        <p:nvSpPr>
          <p:cNvPr id="58" name="文本框 57"/>
          <p:cNvSpPr txBox="1"/>
          <p:nvPr>
            <p:custDataLst>
              <p:tags r:id="rId6"/>
            </p:custDataLst>
          </p:nvPr>
        </p:nvSpPr>
        <p:spPr>
          <a:xfrm>
            <a:off x="2162780" y="1132073"/>
            <a:ext cx="2349324" cy="1900819"/>
          </a:xfrm>
          <a:prstGeom prst="rect">
            <a:avLst/>
          </a:prstGeom>
          <a:noFill/>
        </p:spPr>
        <p:txBody>
          <a:bodyPr vert="eaVert" wrap="square" rtlCol="0">
            <a:normAutofit/>
          </a:bodyPr>
          <a:p>
            <a:pPr marL="0" indent="0" algn="l" defTabSz="457200">
              <a:lnSpc>
                <a:spcPct val="120000"/>
              </a:lnSpc>
              <a:spcBef>
                <a:spcPts val="0"/>
              </a:spcBef>
              <a:spcAft>
                <a:spcPts val="0"/>
              </a:spcAft>
              <a:buSzPct val="100000"/>
            </a:pPr>
            <a:r>
              <a:rPr lang="zh-CN" altLang="en-US" sz="1600" spc="150">
                <a:solidFill>
                  <a:schemeClr val="tx1"/>
                </a:solidFill>
                <a:uFillTx/>
                <a:latin typeface="方正小标宋简体" panose="03000509000000000000" charset="-122"/>
                <a:ea typeface="方正小标宋简体" panose="03000509000000000000" charset="-122"/>
                <a:cs typeface="方正小标宋简体" panose="03000509000000000000" charset="-122"/>
              </a:rPr>
              <a:t>第三部分</a:t>
            </a:r>
            <a:r>
              <a:rPr lang="en-US" altLang="zh-CN" sz="1600" spc="150">
                <a:solidFill>
                  <a:schemeClr val="tx1"/>
                </a:solidFill>
                <a:uFillTx/>
                <a:latin typeface="方正小标宋简体" panose="03000509000000000000" charset="-122"/>
                <a:ea typeface="方正小标宋简体" panose="03000509000000000000" charset="-122"/>
                <a:cs typeface="方正小标宋简体" panose="03000509000000000000" charset="-122"/>
              </a:rPr>
              <a:t>  </a:t>
            </a:r>
            <a:r>
              <a:rPr lang="zh-CN" altLang="en-US" sz="1600">
                <a:solidFill>
                  <a:schemeClr val="tx1"/>
                </a:solidFill>
                <a:latin typeface="方正小标宋简体" panose="03000509000000000000" charset="-122"/>
                <a:ea typeface="方正小标宋简体" panose="03000509000000000000" charset="-122"/>
                <a:cs typeface="方正小标宋简体" panose="03000509000000000000" charset="-122"/>
                <a:sym typeface="+mn-ea"/>
              </a:rPr>
              <a:t>风险防控与监测预警</a:t>
            </a:r>
            <a:endParaRPr lang="zh-CN" altLang="en-US" sz="1600">
              <a:solidFill>
                <a:schemeClr val="tx1"/>
              </a:solidFill>
              <a:latin typeface="方正小标宋简体" panose="03000509000000000000" charset="-122"/>
              <a:ea typeface="方正小标宋简体" panose="03000509000000000000" charset="-122"/>
              <a:cs typeface="方正小标宋简体" panose="03000509000000000000" charset="-122"/>
              <a:sym typeface="+mn-ea"/>
            </a:endParaRPr>
          </a:p>
          <a:p>
            <a:pPr marL="0" indent="0" algn="l" defTabSz="457200">
              <a:lnSpc>
                <a:spcPct val="120000"/>
              </a:lnSpc>
              <a:spcBef>
                <a:spcPts val="0"/>
              </a:spcBef>
              <a:spcAft>
                <a:spcPts val="0"/>
              </a:spcAft>
              <a:buSzPct val="100000"/>
            </a:pPr>
            <a:endParaRPr lang="zh-CN" altLang="en-US" sz="1400" spc="150">
              <a:solidFill>
                <a:schemeClr val="tx1">
                  <a:lumMod val="75000"/>
                  <a:lumOff val="25000"/>
                </a:schemeClr>
              </a:solidFill>
              <a:uFillTx/>
              <a:latin typeface="Arial" panose="020B0604020202020204" pitchFamily="34" charset="0"/>
              <a:ea typeface="楷体" panose="02010609060101010101" charset="-122"/>
            </a:endParaRPr>
          </a:p>
          <a:p>
            <a:pPr marL="0" indent="0" algn="l" defTabSz="457200">
              <a:lnSpc>
                <a:spcPct val="120000"/>
              </a:lnSpc>
              <a:spcBef>
                <a:spcPts val="0"/>
              </a:spcBef>
              <a:spcAft>
                <a:spcPts val="0"/>
              </a:spcAft>
              <a:buSzPct val="100000"/>
            </a:pPr>
            <a:r>
              <a:rPr lang="zh-CN" altLang="en-US" sz="1400" spc="150">
                <a:solidFill>
                  <a:schemeClr val="tx1">
                    <a:lumMod val="75000"/>
                    <a:lumOff val="25000"/>
                  </a:schemeClr>
                </a:solidFill>
                <a:uFillTx/>
                <a:latin typeface="Arial" panose="020B0604020202020204" pitchFamily="34" charset="0"/>
                <a:ea typeface="楷体" panose="02010609060101010101" charset="-122"/>
              </a:rPr>
              <a:t>提出了生产安全事故风险防控、监测、预警等工作要求。</a:t>
            </a:r>
            <a:endParaRPr lang="zh-CN" altLang="en-US" sz="1400" spc="150">
              <a:solidFill>
                <a:schemeClr val="tx1">
                  <a:lumMod val="75000"/>
                  <a:lumOff val="25000"/>
                </a:schemeClr>
              </a:solidFill>
              <a:uFillTx/>
              <a:latin typeface="Arial" panose="020B0604020202020204" pitchFamily="34" charset="0"/>
              <a:ea typeface="楷体" panose="02010609060101010101" charset="-122"/>
            </a:endParaRPr>
          </a:p>
        </p:txBody>
      </p:sp>
      <p:sp>
        <p:nvSpPr>
          <p:cNvPr id="59" name="文本框 58"/>
          <p:cNvSpPr txBox="1"/>
          <p:nvPr>
            <p:custDataLst>
              <p:tags r:id="rId7"/>
            </p:custDataLst>
          </p:nvPr>
        </p:nvSpPr>
        <p:spPr>
          <a:xfrm>
            <a:off x="5937885" y="1089025"/>
            <a:ext cx="2349500" cy="2007870"/>
          </a:xfrm>
          <a:prstGeom prst="rect">
            <a:avLst/>
          </a:prstGeom>
          <a:noFill/>
        </p:spPr>
        <p:txBody>
          <a:bodyPr vert="eaVert" wrap="square" rtlCol="0">
            <a:normAutofit/>
          </a:bodyPr>
          <a:p>
            <a:pPr marL="0" indent="0" algn="l" defTabSz="457200">
              <a:lnSpc>
                <a:spcPct val="120000"/>
              </a:lnSpc>
              <a:spcBef>
                <a:spcPts val="0"/>
              </a:spcBef>
              <a:spcAft>
                <a:spcPts val="0"/>
              </a:spcAft>
              <a:buSzPct val="100000"/>
            </a:pPr>
            <a:r>
              <a:rPr lang="zh-CN" altLang="en-US" sz="1600" spc="150">
                <a:solidFill>
                  <a:schemeClr val="tx1">
                    <a:lumMod val="75000"/>
                    <a:lumOff val="25000"/>
                  </a:schemeClr>
                </a:solidFill>
                <a:uFillTx/>
                <a:latin typeface="方正小标宋简体" panose="03000509000000000000" charset="-122"/>
                <a:ea typeface="方正小标宋简体" panose="03000509000000000000" charset="-122"/>
                <a:cs typeface="方正小标宋简体" panose="03000509000000000000" charset="-122"/>
              </a:rPr>
              <a:t>第四部分</a:t>
            </a:r>
            <a:r>
              <a:rPr lang="en-US" altLang="zh-CN" sz="1600" spc="150">
                <a:solidFill>
                  <a:schemeClr val="tx1">
                    <a:lumMod val="75000"/>
                    <a:lumOff val="25000"/>
                  </a:schemeClr>
                </a:solidFill>
                <a:uFillTx/>
                <a:latin typeface="方正小标宋简体" panose="03000509000000000000" charset="-122"/>
                <a:ea typeface="方正小标宋简体" panose="03000509000000000000" charset="-122"/>
                <a:cs typeface="方正小标宋简体" panose="03000509000000000000" charset="-122"/>
              </a:rPr>
              <a:t>  </a:t>
            </a:r>
            <a:r>
              <a:rPr lang="zh-CN" altLang="en-US" sz="1600">
                <a:latin typeface="方正小标宋简体" panose="03000509000000000000" charset="-122"/>
                <a:ea typeface="方正小标宋简体" panose="03000509000000000000" charset="-122"/>
                <a:cs typeface="方正小标宋简体" panose="03000509000000000000" charset="-122"/>
                <a:sym typeface="+mn-ea"/>
              </a:rPr>
              <a:t>应急处置</a:t>
            </a:r>
            <a:endParaRPr lang="zh-CN" altLang="en-US" sz="1400">
              <a:latin typeface="楷体" panose="02010609060101010101" charset="-122"/>
              <a:ea typeface="楷体" panose="02010609060101010101" charset="-122"/>
              <a:cs typeface="楷体" panose="02010609060101010101" charset="-122"/>
              <a:sym typeface="+mn-ea"/>
            </a:endParaRPr>
          </a:p>
          <a:p>
            <a:pPr marL="0" indent="0" algn="l" defTabSz="457200">
              <a:lnSpc>
                <a:spcPct val="120000"/>
              </a:lnSpc>
              <a:spcBef>
                <a:spcPts val="0"/>
              </a:spcBef>
              <a:spcAft>
                <a:spcPts val="0"/>
              </a:spcAft>
              <a:buSzPct val="100000"/>
            </a:pPr>
            <a:endParaRPr lang="zh-CN" altLang="en-US" sz="1400" spc="150">
              <a:solidFill>
                <a:schemeClr val="tx1">
                  <a:lumMod val="75000"/>
                  <a:lumOff val="25000"/>
                </a:schemeClr>
              </a:solidFill>
              <a:uFillTx/>
              <a:latin typeface="Arial" panose="020B0604020202020204" pitchFamily="34" charset="0"/>
              <a:ea typeface="楷体" panose="02010609060101010101" charset="-122"/>
              <a:sym typeface="+mn-ea"/>
            </a:endParaRPr>
          </a:p>
          <a:p>
            <a:pPr marL="0" indent="0" algn="l" defTabSz="457200">
              <a:lnSpc>
                <a:spcPct val="120000"/>
              </a:lnSpc>
              <a:spcBef>
                <a:spcPts val="0"/>
              </a:spcBef>
              <a:spcAft>
                <a:spcPts val="0"/>
              </a:spcAft>
              <a:buSzPct val="100000"/>
            </a:pPr>
            <a:r>
              <a:rPr lang="zh-CN" altLang="en-US" sz="1400" spc="150">
                <a:solidFill>
                  <a:schemeClr val="tx1">
                    <a:lumMod val="75000"/>
                    <a:lumOff val="25000"/>
                  </a:schemeClr>
                </a:solidFill>
                <a:uFillTx/>
                <a:latin typeface="Arial" panose="020B0604020202020204" pitchFamily="34" charset="0"/>
                <a:ea typeface="楷体" panose="02010609060101010101" charset="-122"/>
                <a:sym typeface="+mn-ea"/>
              </a:rPr>
              <a:t>规定了信息报告、分级响应、应急处置、信息发布规定。</a:t>
            </a:r>
            <a:endParaRPr lang="zh-CN" altLang="en-US" sz="1400" spc="150">
              <a:solidFill>
                <a:schemeClr val="tx1">
                  <a:lumMod val="75000"/>
                  <a:lumOff val="25000"/>
                </a:schemeClr>
              </a:solidFill>
              <a:uFillTx/>
              <a:latin typeface="Arial" panose="020B0604020202020204" pitchFamily="34" charset="0"/>
              <a:ea typeface="楷体" panose="02010609060101010101" charset="-122"/>
              <a:sym typeface="+mn-ea"/>
            </a:endParaRPr>
          </a:p>
        </p:txBody>
      </p:sp>
      <p:sp>
        <p:nvSpPr>
          <p:cNvPr id="66" name="文本框 65"/>
          <p:cNvSpPr txBox="1"/>
          <p:nvPr>
            <p:custDataLst>
              <p:tags r:id="rId8"/>
            </p:custDataLst>
          </p:nvPr>
        </p:nvSpPr>
        <p:spPr>
          <a:xfrm>
            <a:off x="1056005" y="3249295"/>
            <a:ext cx="2349500" cy="2136140"/>
          </a:xfrm>
          <a:prstGeom prst="rect">
            <a:avLst/>
          </a:prstGeom>
          <a:noFill/>
        </p:spPr>
        <p:txBody>
          <a:bodyPr vert="eaVert" wrap="square" rtlCol="0">
            <a:normAutofit/>
          </a:bodyPr>
          <a:p>
            <a:pPr marL="0" indent="0" algn="l" defTabSz="457200">
              <a:lnSpc>
                <a:spcPct val="120000"/>
              </a:lnSpc>
              <a:spcBef>
                <a:spcPts val="0"/>
              </a:spcBef>
              <a:spcAft>
                <a:spcPts val="0"/>
              </a:spcAft>
              <a:buSzPct val="100000"/>
            </a:pPr>
            <a:r>
              <a:rPr lang="zh-CN" altLang="en-US" sz="1600" spc="150">
                <a:solidFill>
                  <a:schemeClr val="tx1">
                    <a:lumMod val="75000"/>
                    <a:lumOff val="25000"/>
                  </a:schemeClr>
                </a:solidFill>
                <a:uFillTx/>
                <a:latin typeface="方正小标宋简体" panose="03000509000000000000" charset="-122"/>
                <a:ea typeface="方正小标宋简体" panose="03000509000000000000" charset="-122"/>
                <a:cs typeface="方正小标宋简体" panose="03000509000000000000" charset="-122"/>
              </a:rPr>
              <a:t>第五部分</a:t>
            </a:r>
            <a:r>
              <a:rPr lang="en-US" altLang="zh-CN" sz="1600" spc="150">
                <a:solidFill>
                  <a:schemeClr val="tx1">
                    <a:lumMod val="75000"/>
                    <a:lumOff val="25000"/>
                  </a:schemeClr>
                </a:solidFill>
                <a:uFillTx/>
                <a:latin typeface="方正小标宋简体" panose="03000509000000000000" charset="-122"/>
                <a:ea typeface="方正小标宋简体" panose="03000509000000000000" charset="-122"/>
                <a:cs typeface="方正小标宋简体" panose="03000509000000000000" charset="-122"/>
              </a:rPr>
              <a:t>  </a:t>
            </a:r>
            <a:r>
              <a:rPr lang="zh-CN" altLang="en-US" sz="1600">
                <a:latin typeface="方正小标宋简体" panose="03000509000000000000" charset="-122"/>
                <a:ea typeface="方正小标宋简体" panose="03000509000000000000" charset="-122"/>
                <a:cs typeface="方正小标宋简体" panose="03000509000000000000" charset="-122"/>
                <a:sym typeface="+mn-ea"/>
              </a:rPr>
              <a:t>善后工作</a:t>
            </a:r>
            <a:endParaRPr lang="zh-CN" altLang="en-US" sz="1400">
              <a:latin typeface="楷体" panose="02010609060101010101" charset="-122"/>
              <a:ea typeface="楷体" panose="02010609060101010101" charset="-122"/>
              <a:cs typeface="楷体" panose="02010609060101010101" charset="-122"/>
              <a:sym typeface="+mn-ea"/>
            </a:endParaRPr>
          </a:p>
          <a:p>
            <a:pPr marL="0" indent="0" algn="l" defTabSz="457200">
              <a:lnSpc>
                <a:spcPct val="120000"/>
              </a:lnSpc>
              <a:spcBef>
                <a:spcPts val="0"/>
              </a:spcBef>
              <a:spcAft>
                <a:spcPts val="0"/>
              </a:spcAft>
              <a:buSzPct val="100000"/>
            </a:pPr>
            <a:endParaRPr lang="zh-CN" altLang="en-US" sz="1400" spc="150">
              <a:solidFill>
                <a:schemeClr val="tx1">
                  <a:lumMod val="75000"/>
                  <a:lumOff val="25000"/>
                </a:schemeClr>
              </a:solidFill>
              <a:uFillTx/>
              <a:latin typeface="Arial" panose="020B0604020202020204" pitchFamily="34" charset="0"/>
              <a:ea typeface="楷体" panose="02010609060101010101" charset="-122"/>
            </a:endParaRPr>
          </a:p>
          <a:p>
            <a:pPr marL="0" indent="0" algn="l" defTabSz="457200">
              <a:lnSpc>
                <a:spcPct val="120000"/>
              </a:lnSpc>
              <a:spcBef>
                <a:spcPts val="0"/>
              </a:spcBef>
              <a:spcAft>
                <a:spcPts val="0"/>
              </a:spcAft>
              <a:buSzPct val="100000"/>
            </a:pPr>
            <a:r>
              <a:rPr lang="zh-CN" altLang="en-US" sz="1400" spc="150">
                <a:solidFill>
                  <a:schemeClr val="tx1">
                    <a:lumMod val="75000"/>
                    <a:lumOff val="25000"/>
                  </a:schemeClr>
                </a:solidFill>
                <a:uFillTx/>
                <a:latin typeface="Arial" panose="020B0604020202020204" pitchFamily="34" charset="0"/>
                <a:ea typeface="楷体" panose="02010609060101010101" charset="-122"/>
              </a:rPr>
              <a:t>细化了善后处置、恢复生产建设、总结与评估、调查分析等工作内容。</a:t>
            </a:r>
            <a:endParaRPr lang="zh-CN" altLang="en-US" sz="1400" spc="150">
              <a:solidFill>
                <a:schemeClr val="tx1">
                  <a:lumMod val="75000"/>
                  <a:lumOff val="25000"/>
                </a:schemeClr>
              </a:solidFill>
              <a:uFillTx/>
              <a:latin typeface="Arial" panose="020B0604020202020204" pitchFamily="34" charset="0"/>
              <a:ea typeface="楷体" panose="02010609060101010101" charset="-122"/>
            </a:endParaRPr>
          </a:p>
        </p:txBody>
      </p:sp>
      <p:sp>
        <p:nvSpPr>
          <p:cNvPr id="67" name="文本框 66"/>
          <p:cNvSpPr txBox="1"/>
          <p:nvPr>
            <p:custDataLst>
              <p:tags r:id="rId9"/>
            </p:custDataLst>
          </p:nvPr>
        </p:nvSpPr>
        <p:spPr>
          <a:xfrm>
            <a:off x="6689725" y="3249295"/>
            <a:ext cx="2804795" cy="2176780"/>
          </a:xfrm>
          <a:prstGeom prst="rect">
            <a:avLst/>
          </a:prstGeom>
          <a:noFill/>
        </p:spPr>
        <p:txBody>
          <a:bodyPr vert="eaVert" wrap="square" rtlCol="0">
            <a:normAutofit/>
          </a:bodyPr>
          <a:p>
            <a:pPr marL="0" indent="0" algn="l" defTabSz="457200">
              <a:lnSpc>
                <a:spcPct val="120000"/>
              </a:lnSpc>
              <a:spcBef>
                <a:spcPts val="0"/>
              </a:spcBef>
              <a:spcAft>
                <a:spcPts val="0"/>
              </a:spcAft>
              <a:buSzPct val="100000"/>
            </a:pPr>
            <a:r>
              <a:rPr lang="zh-CN" altLang="en-US" sz="1600" spc="150">
                <a:solidFill>
                  <a:schemeClr val="tx1">
                    <a:lumMod val="75000"/>
                    <a:lumOff val="25000"/>
                  </a:schemeClr>
                </a:solidFill>
                <a:uFillTx/>
                <a:latin typeface="方正小标宋简体" panose="03000509000000000000" charset="-122"/>
                <a:ea typeface="方正小标宋简体" panose="03000509000000000000" charset="-122"/>
                <a:cs typeface="方正小标宋简体" panose="03000509000000000000" charset="-122"/>
              </a:rPr>
              <a:t>第七部分</a:t>
            </a:r>
            <a:r>
              <a:rPr lang="en-US" altLang="zh-CN" sz="1600" spc="150">
                <a:solidFill>
                  <a:schemeClr val="tx1">
                    <a:lumMod val="75000"/>
                    <a:lumOff val="25000"/>
                  </a:schemeClr>
                </a:solidFill>
                <a:uFillTx/>
                <a:latin typeface="方正小标宋简体" panose="03000509000000000000" charset="-122"/>
                <a:ea typeface="方正小标宋简体" panose="03000509000000000000" charset="-122"/>
                <a:cs typeface="方正小标宋简体" panose="03000509000000000000" charset="-122"/>
              </a:rPr>
              <a:t>  </a:t>
            </a:r>
            <a:r>
              <a:rPr lang="zh-CN" altLang="en-US" sz="1600">
                <a:latin typeface="方正小标宋简体" panose="03000509000000000000" charset="-122"/>
                <a:ea typeface="方正小标宋简体" panose="03000509000000000000" charset="-122"/>
                <a:cs typeface="方正小标宋简体" panose="03000509000000000000" charset="-122"/>
                <a:sym typeface="+mn-ea"/>
              </a:rPr>
              <a:t>附则</a:t>
            </a:r>
            <a:endParaRPr lang="zh-CN" altLang="en-US" sz="2000">
              <a:latin typeface="楷体" panose="02010609060101010101" charset="-122"/>
              <a:ea typeface="楷体" panose="02010609060101010101" charset="-122"/>
              <a:cs typeface="楷体" panose="02010609060101010101" charset="-122"/>
              <a:sym typeface="+mn-ea"/>
            </a:endParaRPr>
          </a:p>
          <a:p>
            <a:pPr marL="0" indent="0" algn="l" defTabSz="457200">
              <a:lnSpc>
                <a:spcPct val="120000"/>
              </a:lnSpc>
              <a:spcBef>
                <a:spcPts val="0"/>
              </a:spcBef>
              <a:spcAft>
                <a:spcPts val="0"/>
              </a:spcAft>
              <a:buSzPct val="100000"/>
            </a:pPr>
            <a:endParaRPr lang="zh-CN" altLang="en-US" sz="1400" spc="150">
              <a:solidFill>
                <a:schemeClr val="tx1">
                  <a:lumMod val="75000"/>
                  <a:lumOff val="25000"/>
                </a:schemeClr>
              </a:solidFill>
              <a:uFillTx/>
              <a:latin typeface="Arial" panose="020B0604020202020204" pitchFamily="34" charset="0"/>
              <a:ea typeface="楷体" panose="02010609060101010101" charset="-122"/>
              <a:sym typeface="+mn-ea"/>
            </a:endParaRPr>
          </a:p>
          <a:p>
            <a:pPr marL="0" indent="0" algn="l" defTabSz="457200">
              <a:lnSpc>
                <a:spcPct val="120000"/>
              </a:lnSpc>
              <a:spcBef>
                <a:spcPts val="0"/>
              </a:spcBef>
              <a:spcAft>
                <a:spcPts val="0"/>
              </a:spcAft>
              <a:buSzPct val="100000"/>
            </a:pPr>
            <a:r>
              <a:rPr lang="zh-CN" altLang="en-US" sz="1400" spc="150">
                <a:solidFill>
                  <a:schemeClr val="tx1">
                    <a:lumMod val="75000"/>
                    <a:lumOff val="25000"/>
                  </a:schemeClr>
                </a:solidFill>
                <a:uFillTx/>
                <a:latin typeface="Arial" panose="020B0604020202020204" pitchFamily="34" charset="0"/>
                <a:ea typeface="楷体" panose="02010609060101010101" charset="-122"/>
                <a:sym typeface="+mn-ea"/>
              </a:rPr>
              <a:t>应急处置流程图、应急物资清单、应急救援队伍信息表、各部门应急值班电话。</a:t>
            </a:r>
            <a:endParaRPr lang="zh-CN" altLang="en-US" sz="1400" spc="150">
              <a:solidFill>
                <a:schemeClr val="tx1">
                  <a:lumMod val="75000"/>
                  <a:lumOff val="25000"/>
                </a:schemeClr>
              </a:solidFill>
              <a:uFillTx/>
              <a:latin typeface="Arial" panose="020B0604020202020204" pitchFamily="34" charset="0"/>
              <a:ea typeface="楷体" panose="02010609060101010101" charset="-122"/>
              <a:sym typeface="+mn-ea"/>
            </a:endParaRPr>
          </a:p>
        </p:txBody>
      </p:sp>
      <p:grpSp>
        <p:nvGrpSpPr>
          <p:cNvPr id="74" name="组合 73"/>
          <p:cNvGrpSpPr/>
          <p:nvPr>
            <p:custDataLst>
              <p:tags r:id="rId10"/>
            </p:custDataLst>
          </p:nvPr>
        </p:nvGrpSpPr>
        <p:grpSpPr>
          <a:xfrm>
            <a:off x="3341370" y="3293745"/>
            <a:ext cx="303530" cy="1708150"/>
            <a:chOff x="5235" y="5080"/>
            <a:chExt cx="478" cy="2690"/>
          </a:xfrm>
        </p:grpSpPr>
        <p:cxnSp>
          <p:nvCxnSpPr>
            <p:cNvPr id="68" name="直接连接符 67"/>
            <p:cNvCxnSpPr/>
            <p:nvPr>
              <p:custDataLst>
                <p:tags r:id="rId11"/>
              </p:custDataLst>
            </p:nvPr>
          </p:nvCxnSpPr>
          <p:spPr>
            <a:xfrm>
              <a:off x="5463" y="5080"/>
              <a:ext cx="0" cy="828"/>
            </a:xfrm>
            <a:prstGeom prst="line">
              <a:avLst/>
            </a:prstGeom>
            <a:ln w="47625" cmpd="thinThick">
              <a:solidFill>
                <a:schemeClr val="accent1"/>
              </a:solidFill>
            </a:ln>
          </p:spPr>
          <p:style>
            <a:lnRef idx="1">
              <a:schemeClr val="accent1"/>
            </a:lnRef>
            <a:fillRef idx="0">
              <a:schemeClr val="accent1"/>
            </a:fillRef>
            <a:effectRef idx="0">
              <a:schemeClr val="accent1"/>
            </a:effectRef>
            <a:fontRef idx="minor">
              <a:schemeClr val="tx1"/>
            </a:fontRef>
          </p:style>
        </p:cxnSp>
        <p:pic>
          <p:nvPicPr>
            <p:cNvPr id="69" name="图形 1"/>
            <p:cNvPicPr>
              <a:picLocks noChangeAspect="1"/>
            </p:cNvPicPr>
            <p:nvPr>
              <p:custDataLst>
                <p:tags r:id="rId12"/>
              </p:custDataLst>
            </p:nvPr>
          </p:nvPicPr>
          <p:blipFill>
            <a:blip r:embed="rId13">
              <a:extLst>
                <a:ext uri="{96DAC541-7B7A-43D3-8B79-37D633B846F1}">
                  <asvg:svgBlip xmlns:asvg="http://schemas.microsoft.com/office/drawing/2016/SVG/main" r:embed="rId14"/>
                </a:ext>
              </a:extLst>
            </a:blip>
            <a:stretch>
              <a:fillRect/>
            </a:stretch>
          </p:blipFill>
          <p:spPr>
            <a:xfrm>
              <a:off x="5235" y="6212"/>
              <a:ext cx="479" cy="479"/>
            </a:xfrm>
            <a:prstGeom prst="rect">
              <a:avLst/>
            </a:prstGeom>
          </p:spPr>
        </p:pic>
        <p:cxnSp>
          <p:nvCxnSpPr>
            <p:cNvPr id="70" name="直接连接符 69"/>
            <p:cNvCxnSpPr/>
            <p:nvPr>
              <p:custDataLst>
                <p:tags r:id="rId15"/>
              </p:custDataLst>
            </p:nvPr>
          </p:nvCxnSpPr>
          <p:spPr>
            <a:xfrm>
              <a:off x="5463" y="6942"/>
              <a:ext cx="0" cy="828"/>
            </a:xfrm>
            <a:prstGeom prst="line">
              <a:avLst/>
            </a:prstGeom>
            <a:ln w="47625" cmpd="thinThick">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75" name="组合 74"/>
          <p:cNvGrpSpPr/>
          <p:nvPr>
            <p:custDataLst>
              <p:tags r:id="rId16"/>
            </p:custDataLst>
          </p:nvPr>
        </p:nvGrpSpPr>
        <p:grpSpPr>
          <a:xfrm>
            <a:off x="4512310" y="1127760"/>
            <a:ext cx="303530" cy="1708150"/>
            <a:chOff x="5235" y="5080"/>
            <a:chExt cx="478" cy="2690"/>
          </a:xfrm>
        </p:grpSpPr>
        <p:cxnSp>
          <p:nvCxnSpPr>
            <p:cNvPr id="76" name="直接连接符 75"/>
            <p:cNvCxnSpPr/>
            <p:nvPr>
              <p:custDataLst>
                <p:tags r:id="rId17"/>
              </p:custDataLst>
            </p:nvPr>
          </p:nvCxnSpPr>
          <p:spPr>
            <a:xfrm>
              <a:off x="5463" y="5080"/>
              <a:ext cx="0" cy="828"/>
            </a:xfrm>
            <a:prstGeom prst="line">
              <a:avLst/>
            </a:prstGeom>
            <a:ln w="47625" cmpd="thinThick">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7" name="图形 1"/>
            <p:cNvPicPr>
              <a:picLocks noChangeAspect="1"/>
            </p:cNvPicPr>
            <p:nvPr>
              <p:custDataLst>
                <p:tags r:id="rId18"/>
              </p:custDataLst>
            </p:nvPr>
          </p:nvPicPr>
          <p:blipFill>
            <a:blip r:embed="rId13">
              <a:extLst>
                <a:ext uri="{96DAC541-7B7A-43D3-8B79-37D633B846F1}">
                  <asvg:svgBlip xmlns:asvg="http://schemas.microsoft.com/office/drawing/2016/SVG/main" r:embed="rId14"/>
                </a:ext>
              </a:extLst>
            </a:blip>
            <a:stretch>
              <a:fillRect/>
            </a:stretch>
          </p:blipFill>
          <p:spPr>
            <a:xfrm>
              <a:off x="5235" y="6212"/>
              <a:ext cx="479" cy="479"/>
            </a:xfrm>
            <a:prstGeom prst="rect">
              <a:avLst/>
            </a:prstGeom>
          </p:spPr>
        </p:pic>
        <p:cxnSp>
          <p:nvCxnSpPr>
            <p:cNvPr id="78" name="直接连接符 77"/>
            <p:cNvCxnSpPr/>
            <p:nvPr>
              <p:custDataLst>
                <p:tags r:id="rId19"/>
              </p:custDataLst>
            </p:nvPr>
          </p:nvCxnSpPr>
          <p:spPr>
            <a:xfrm>
              <a:off x="5463" y="6942"/>
              <a:ext cx="0" cy="828"/>
            </a:xfrm>
            <a:prstGeom prst="line">
              <a:avLst/>
            </a:prstGeom>
            <a:ln w="47625" cmpd="thinThick">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79" name="组合 78"/>
          <p:cNvGrpSpPr/>
          <p:nvPr>
            <p:custDataLst>
              <p:tags r:id="rId20"/>
            </p:custDataLst>
          </p:nvPr>
        </p:nvGrpSpPr>
        <p:grpSpPr>
          <a:xfrm>
            <a:off x="8354695" y="1127760"/>
            <a:ext cx="303530" cy="1708150"/>
            <a:chOff x="5235" y="5080"/>
            <a:chExt cx="478" cy="2690"/>
          </a:xfrm>
        </p:grpSpPr>
        <p:cxnSp>
          <p:nvCxnSpPr>
            <p:cNvPr id="80" name="直接连接符 79"/>
            <p:cNvCxnSpPr/>
            <p:nvPr>
              <p:custDataLst>
                <p:tags r:id="rId21"/>
              </p:custDataLst>
            </p:nvPr>
          </p:nvCxnSpPr>
          <p:spPr>
            <a:xfrm>
              <a:off x="5463" y="5080"/>
              <a:ext cx="0" cy="828"/>
            </a:xfrm>
            <a:prstGeom prst="line">
              <a:avLst/>
            </a:prstGeom>
            <a:ln w="47625" cmpd="thinThick">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1" name="图形 1"/>
            <p:cNvPicPr>
              <a:picLocks noChangeAspect="1"/>
            </p:cNvPicPr>
            <p:nvPr>
              <p:custDataLst>
                <p:tags r:id="rId22"/>
              </p:custDataLst>
            </p:nvPr>
          </p:nvPicPr>
          <p:blipFill>
            <a:blip r:embed="rId13">
              <a:extLst>
                <a:ext uri="{96DAC541-7B7A-43D3-8B79-37D633B846F1}">
                  <asvg:svgBlip xmlns:asvg="http://schemas.microsoft.com/office/drawing/2016/SVG/main" r:embed="rId14"/>
                </a:ext>
              </a:extLst>
            </a:blip>
            <a:stretch>
              <a:fillRect/>
            </a:stretch>
          </p:blipFill>
          <p:spPr>
            <a:xfrm>
              <a:off x="5235" y="6212"/>
              <a:ext cx="479" cy="479"/>
            </a:xfrm>
            <a:prstGeom prst="rect">
              <a:avLst/>
            </a:prstGeom>
          </p:spPr>
        </p:pic>
        <p:cxnSp>
          <p:nvCxnSpPr>
            <p:cNvPr id="82" name="直接连接符 81"/>
            <p:cNvCxnSpPr/>
            <p:nvPr>
              <p:custDataLst>
                <p:tags r:id="rId23"/>
              </p:custDataLst>
            </p:nvPr>
          </p:nvCxnSpPr>
          <p:spPr>
            <a:xfrm>
              <a:off x="5463" y="6942"/>
              <a:ext cx="0" cy="828"/>
            </a:xfrm>
            <a:prstGeom prst="line">
              <a:avLst/>
            </a:prstGeom>
            <a:ln w="47625" cmpd="thinThick">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83" name="组合 82"/>
          <p:cNvGrpSpPr/>
          <p:nvPr>
            <p:custDataLst>
              <p:tags r:id="rId24"/>
            </p:custDataLst>
          </p:nvPr>
        </p:nvGrpSpPr>
        <p:grpSpPr>
          <a:xfrm>
            <a:off x="6491605" y="3293745"/>
            <a:ext cx="303530" cy="1708150"/>
            <a:chOff x="5235" y="5080"/>
            <a:chExt cx="478" cy="2690"/>
          </a:xfrm>
        </p:grpSpPr>
        <p:cxnSp>
          <p:nvCxnSpPr>
            <p:cNvPr id="84" name="直接连接符 83"/>
            <p:cNvCxnSpPr/>
            <p:nvPr>
              <p:custDataLst>
                <p:tags r:id="rId25"/>
              </p:custDataLst>
            </p:nvPr>
          </p:nvCxnSpPr>
          <p:spPr>
            <a:xfrm>
              <a:off x="5463" y="5080"/>
              <a:ext cx="0" cy="828"/>
            </a:xfrm>
            <a:prstGeom prst="line">
              <a:avLst/>
            </a:prstGeom>
            <a:ln w="47625" cmpd="thinThick">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5" name="图形 1"/>
            <p:cNvPicPr>
              <a:picLocks noChangeAspect="1"/>
            </p:cNvPicPr>
            <p:nvPr>
              <p:custDataLst>
                <p:tags r:id="rId26"/>
              </p:custDataLst>
            </p:nvPr>
          </p:nvPicPr>
          <p:blipFill>
            <a:blip r:embed="rId13">
              <a:extLst>
                <a:ext uri="{96DAC541-7B7A-43D3-8B79-37D633B846F1}">
                  <asvg:svgBlip xmlns:asvg="http://schemas.microsoft.com/office/drawing/2016/SVG/main" r:embed="rId14"/>
                </a:ext>
              </a:extLst>
            </a:blip>
            <a:stretch>
              <a:fillRect/>
            </a:stretch>
          </p:blipFill>
          <p:spPr>
            <a:xfrm>
              <a:off x="5235" y="6212"/>
              <a:ext cx="479" cy="479"/>
            </a:xfrm>
            <a:prstGeom prst="rect">
              <a:avLst/>
            </a:prstGeom>
          </p:spPr>
        </p:pic>
        <p:cxnSp>
          <p:nvCxnSpPr>
            <p:cNvPr id="86" name="直接连接符 85"/>
            <p:cNvCxnSpPr/>
            <p:nvPr>
              <p:custDataLst>
                <p:tags r:id="rId27"/>
              </p:custDataLst>
            </p:nvPr>
          </p:nvCxnSpPr>
          <p:spPr>
            <a:xfrm>
              <a:off x="5463" y="6942"/>
              <a:ext cx="0" cy="828"/>
            </a:xfrm>
            <a:prstGeom prst="line">
              <a:avLst/>
            </a:prstGeom>
            <a:ln w="47625" cmpd="thinThick">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87" name="组合 86"/>
          <p:cNvGrpSpPr/>
          <p:nvPr>
            <p:custDataLst>
              <p:tags r:id="rId28"/>
            </p:custDataLst>
          </p:nvPr>
        </p:nvGrpSpPr>
        <p:grpSpPr>
          <a:xfrm>
            <a:off x="9435465" y="3282950"/>
            <a:ext cx="303530" cy="1708150"/>
            <a:chOff x="5235" y="5080"/>
            <a:chExt cx="478" cy="2690"/>
          </a:xfrm>
        </p:grpSpPr>
        <p:cxnSp>
          <p:nvCxnSpPr>
            <p:cNvPr id="88" name="直接连接符 87"/>
            <p:cNvCxnSpPr/>
            <p:nvPr>
              <p:custDataLst>
                <p:tags r:id="rId29"/>
              </p:custDataLst>
            </p:nvPr>
          </p:nvCxnSpPr>
          <p:spPr>
            <a:xfrm>
              <a:off x="5463" y="5080"/>
              <a:ext cx="0" cy="828"/>
            </a:xfrm>
            <a:prstGeom prst="line">
              <a:avLst/>
            </a:prstGeom>
            <a:ln w="47625" cmpd="thinThick">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9" name="图形 1"/>
            <p:cNvPicPr>
              <a:picLocks noChangeAspect="1"/>
            </p:cNvPicPr>
            <p:nvPr>
              <p:custDataLst>
                <p:tags r:id="rId30"/>
              </p:custDataLst>
            </p:nvPr>
          </p:nvPicPr>
          <p:blipFill>
            <a:blip r:embed="rId13">
              <a:extLst>
                <a:ext uri="{96DAC541-7B7A-43D3-8B79-37D633B846F1}">
                  <asvg:svgBlip xmlns:asvg="http://schemas.microsoft.com/office/drawing/2016/SVG/main" r:embed="rId14"/>
                </a:ext>
              </a:extLst>
            </a:blip>
            <a:stretch>
              <a:fillRect/>
            </a:stretch>
          </p:blipFill>
          <p:spPr>
            <a:xfrm>
              <a:off x="5235" y="6212"/>
              <a:ext cx="479" cy="479"/>
            </a:xfrm>
            <a:prstGeom prst="rect">
              <a:avLst/>
            </a:prstGeom>
          </p:spPr>
        </p:pic>
        <p:cxnSp>
          <p:nvCxnSpPr>
            <p:cNvPr id="90" name="直接连接符 89"/>
            <p:cNvCxnSpPr/>
            <p:nvPr>
              <p:custDataLst>
                <p:tags r:id="rId31"/>
              </p:custDataLst>
            </p:nvPr>
          </p:nvCxnSpPr>
          <p:spPr>
            <a:xfrm>
              <a:off x="5463" y="6942"/>
              <a:ext cx="0" cy="828"/>
            </a:xfrm>
            <a:prstGeom prst="line">
              <a:avLst/>
            </a:prstGeom>
            <a:ln w="47625" cmpd="thinThick">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91" name="文本框 90"/>
          <p:cNvSpPr txBox="1"/>
          <p:nvPr>
            <p:custDataLst>
              <p:tags r:id="rId32"/>
            </p:custDataLst>
          </p:nvPr>
        </p:nvSpPr>
        <p:spPr>
          <a:xfrm>
            <a:off x="4039870" y="3245485"/>
            <a:ext cx="2357120" cy="2111375"/>
          </a:xfrm>
          <a:prstGeom prst="rect">
            <a:avLst/>
          </a:prstGeom>
          <a:noFill/>
        </p:spPr>
        <p:txBody>
          <a:bodyPr vert="eaVert" wrap="square" rtlCol="0">
            <a:normAutofit fontScale="90000" lnSpcReduction="20000"/>
          </a:bodyPr>
          <a:p>
            <a:pPr marL="0" indent="0" algn="l" defTabSz="457200">
              <a:lnSpc>
                <a:spcPct val="120000"/>
              </a:lnSpc>
              <a:spcBef>
                <a:spcPts val="0"/>
              </a:spcBef>
              <a:spcAft>
                <a:spcPts val="0"/>
              </a:spcAft>
              <a:buSzPct val="100000"/>
            </a:pPr>
            <a:r>
              <a:rPr lang="zh-CN" altLang="en-US" spc="150">
                <a:solidFill>
                  <a:schemeClr val="tx1">
                    <a:lumMod val="75000"/>
                    <a:lumOff val="25000"/>
                  </a:schemeClr>
                </a:solidFill>
                <a:uFillTx/>
                <a:latin typeface="方正小标宋简体" panose="03000509000000000000" charset="-122"/>
                <a:ea typeface="方正小标宋简体" panose="03000509000000000000" charset="-122"/>
                <a:cs typeface="方正小标宋简体" panose="03000509000000000000" charset="-122"/>
              </a:rPr>
              <a:t>第六部分</a:t>
            </a:r>
            <a:r>
              <a:rPr lang="en-US" altLang="zh-CN" spc="150">
                <a:solidFill>
                  <a:schemeClr val="tx1">
                    <a:lumMod val="75000"/>
                    <a:lumOff val="25000"/>
                  </a:schemeClr>
                </a:solidFill>
                <a:uFillTx/>
                <a:latin typeface="方正小标宋简体" panose="03000509000000000000" charset="-122"/>
                <a:ea typeface="方正小标宋简体" panose="03000509000000000000" charset="-122"/>
                <a:cs typeface="方正小标宋简体" panose="03000509000000000000" charset="-122"/>
              </a:rPr>
              <a:t>  </a:t>
            </a:r>
            <a:r>
              <a:rPr lang="zh-CN" altLang="en-US">
                <a:latin typeface="方正小标宋简体" panose="03000509000000000000" charset="-122"/>
                <a:ea typeface="方正小标宋简体" panose="03000509000000000000" charset="-122"/>
                <a:cs typeface="方正小标宋简体" panose="03000509000000000000" charset="-122"/>
                <a:sym typeface="+mn-ea"/>
              </a:rPr>
              <a:t>应急保障</a:t>
            </a:r>
            <a:endParaRPr lang="zh-CN" altLang="en-US" sz="1400">
              <a:latin typeface="楷体" panose="02010609060101010101" charset="-122"/>
              <a:ea typeface="楷体" panose="02010609060101010101" charset="-122"/>
              <a:cs typeface="楷体" panose="02010609060101010101" charset="-122"/>
              <a:sym typeface="+mn-ea"/>
            </a:endParaRPr>
          </a:p>
          <a:p>
            <a:pPr marL="0" indent="0" algn="l" defTabSz="457200">
              <a:lnSpc>
                <a:spcPct val="120000"/>
              </a:lnSpc>
              <a:spcBef>
                <a:spcPts val="0"/>
              </a:spcBef>
              <a:spcAft>
                <a:spcPts val="0"/>
              </a:spcAft>
              <a:buSzPct val="100000"/>
            </a:pPr>
            <a:endParaRPr lang="zh-CN" altLang="en-US" sz="1400" spc="150">
              <a:solidFill>
                <a:schemeClr val="tx1">
                  <a:lumMod val="75000"/>
                  <a:lumOff val="25000"/>
                </a:schemeClr>
              </a:solidFill>
              <a:uFillTx/>
              <a:latin typeface="Arial" panose="020B0604020202020204" pitchFamily="34" charset="0"/>
              <a:ea typeface="楷体" panose="02010609060101010101" charset="-122"/>
              <a:sym typeface="+mn-ea"/>
            </a:endParaRPr>
          </a:p>
          <a:p>
            <a:pPr marL="0" indent="0" algn="l" defTabSz="457200">
              <a:lnSpc>
                <a:spcPct val="120000"/>
              </a:lnSpc>
              <a:spcBef>
                <a:spcPts val="0"/>
              </a:spcBef>
              <a:spcAft>
                <a:spcPts val="0"/>
              </a:spcAft>
              <a:buSzPct val="100000"/>
            </a:pPr>
            <a:r>
              <a:rPr lang="zh-CN" altLang="en-US" sz="1555" spc="150">
                <a:solidFill>
                  <a:schemeClr val="tx1">
                    <a:lumMod val="75000"/>
                    <a:lumOff val="25000"/>
                  </a:schemeClr>
                </a:solidFill>
                <a:uFillTx/>
                <a:latin typeface="Arial" panose="020B0604020202020204" pitchFamily="34" charset="0"/>
                <a:ea typeface="楷体" panose="02010609060101010101" charset="-122"/>
                <a:sym typeface="+mn-ea"/>
              </a:rPr>
              <a:t>规范了通信与信息保障、应急支援与队伍保障、技术支持与保障、应急物资装备保障、后勤保障及宣传各项应急措施能够落实到位、有效发挥作用。</a:t>
            </a:r>
            <a:endParaRPr lang="zh-CN" altLang="en-US" sz="1555" spc="150">
              <a:solidFill>
                <a:schemeClr val="tx1">
                  <a:lumMod val="75000"/>
                  <a:lumOff val="25000"/>
                </a:schemeClr>
              </a:solidFill>
              <a:uFillTx/>
              <a:latin typeface="Arial" panose="020B0604020202020204" pitchFamily="34" charset="0"/>
              <a:ea typeface="楷体" panose="02010609060101010101"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200" advTm="5000">
        <p14:prism/>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1000"/>
                                        <p:tgtEl>
                                          <p:spTgt spid="35"/>
                                        </p:tgtEl>
                                      </p:cBhvr>
                                    </p:animEffect>
                                    <p:anim calcmode="lin" valueType="num">
                                      <p:cBhvr>
                                        <p:cTn id="8" dur="1000" fill="hold"/>
                                        <p:tgtEl>
                                          <p:spTgt spid="35"/>
                                        </p:tgtEl>
                                        <p:attrNameLst>
                                          <p:attrName>ppt_x</p:attrName>
                                        </p:attrNameLst>
                                      </p:cBhvr>
                                      <p:tavLst>
                                        <p:tav tm="0">
                                          <p:val>
                                            <p:strVal val="#ppt_x"/>
                                          </p:val>
                                        </p:tav>
                                        <p:tav tm="100000">
                                          <p:val>
                                            <p:strVal val="#ppt_x"/>
                                          </p:val>
                                        </p:tav>
                                      </p:tavLst>
                                    </p:anim>
                                    <p:anim calcmode="lin" valueType="num">
                                      <p:cBhvr>
                                        <p:cTn id="9"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7"/>
                                        </p:tgtEl>
                                        <p:attrNameLst>
                                          <p:attrName>style.visibility</p:attrName>
                                        </p:attrNameLst>
                                      </p:cBhvr>
                                      <p:to>
                                        <p:strVal val="visible"/>
                                      </p:to>
                                    </p:set>
                                    <p:anim calcmode="lin" valueType="num">
                                      <p:cBhvr>
                                        <p:cTn id="14" dur="500" fill="hold"/>
                                        <p:tgtEl>
                                          <p:spTgt spid="37"/>
                                        </p:tgtEl>
                                        <p:attrNameLst>
                                          <p:attrName>ppt_w</p:attrName>
                                        </p:attrNameLst>
                                      </p:cBhvr>
                                      <p:tavLst>
                                        <p:tav tm="0">
                                          <p:val>
                                            <p:fltVal val="0"/>
                                          </p:val>
                                        </p:tav>
                                        <p:tav tm="100000">
                                          <p:val>
                                            <p:strVal val="#ppt_w"/>
                                          </p:val>
                                        </p:tav>
                                      </p:tavLst>
                                    </p:anim>
                                    <p:anim calcmode="lin" valueType="num">
                                      <p:cBhvr>
                                        <p:cTn id="15" dur="500" fill="hold"/>
                                        <p:tgtEl>
                                          <p:spTgt spid="37"/>
                                        </p:tgtEl>
                                        <p:attrNameLst>
                                          <p:attrName>ppt_h</p:attrName>
                                        </p:attrNameLst>
                                      </p:cBhvr>
                                      <p:tavLst>
                                        <p:tav tm="0">
                                          <p:val>
                                            <p:fltVal val="0"/>
                                          </p:val>
                                        </p:tav>
                                        <p:tav tm="100000">
                                          <p:val>
                                            <p:strVal val="#ppt_h"/>
                                          </p:val>
                                        </p:tav>
                                      </p:tavLst>
                                    </p:anim>
                                    <p:animEffect transition="in" filter="fade">
                                      <p:cBhvr>
                                        <p:cTn id="16" dur="500"/>
                                        <p:tgtEl>
                                          <p:spTgt spid="37"/>
                                        </p:tgtEl>
                                      </p:cBhvr>
                                    </p:animEffect>
                                  </p:childTnLst>
                                </p:cTn>
                              </p:par>
                              <p:par>
                                <p:cTn id="17" presetID="47" presetClass="entr" presetSubtype="0" fill="hold" nodeType="withEffect">
                                  <p:stCondLst>
                                    <p:cond delay="0"/>
                                  </p:stCondLst>
                                  <p:childTnLst>
                                    <p:set>
                                      <p:cBhvr>
                                        <p:cTn id="18" dur="1" fill="hold">
                                          <p:stCondLst>
                                            <p:cond delay="0"/>
                                          </p:stCondLst>
                                        </p:cTn>
                                        <p:tgtEl>
                                          <p:spTgt spid="45"/>
                                        </p:tgtEl>
                                        <p:attrNameLst>
                                          <p:attrName>style.visibility</p:attrName>
                                        </p:attrNameLst>
                                      </p:cBhvr>
                                      <p:to>
                                        <p:strVal val="visible"/>
                                      </p:to>
                                    </p:set>
                                    <p:animEffect transition="in" filter="fade">
                                      <p:cBhvr>
                                        <p:cTn id="19" dur="1000"/>
                                        <p:tgtEl>
                                          <p:spTgt spid="45"/>
                                        </p:tgtEl>
                                      </p:cBhvr>
                                    </p:animEffect>
                                    <p:anim calcmode="lin" valueType="num">
                                      <p:cBhvr>
                                        <p:cTn id="20" dur="1000" fill="hold"/>
                                        <p:tgtEl>
                                          <p:spTgt spid="45"/>
                                        </p:tgtEl>
                                        <p:attrNameLst>
                                          <p:attrName>ppt_x</p:attrName>
                                        </p:attrNameLst>
                                      </p:cBhvr>
                                      <p:tavLst>
                                        <p:tav tm="0">
                                          <p:val>
                                            <p:strVal val="#ppt_x"/>
                                          </p:val>
                                        </p:tav>
                                        <p:tav tm="100000">
                                          <p:val>
                                            <p:strVal val="#ppt_x"/>
                                          </p:val>
                                        </p:tav>
                                      </p:tavLst>
                                    </p:anim>
                                    <p:anim calcmode="lin" valueType="num">
                                      <p:cBhvr>
                                        <p:cTn id="21"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KSO_WM_UNIT_SUBTYPE" val="a"/>
  <p:tag name="KSO_WM_UNIT_NOCLEAR" val="0"/>
  <p:tag name="KSO_WM_UNIT_VALUE" val="91"/>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6942_1*l_h_f*1_1_1"/>
  <p:tag name="KSO_WM_TEMPLATE_CATEGORY" val="diagram"/>
  <p:tag name="KSO_WM_TEMPLATE_INDEX" val="20206942"/>
  <p:tag name="KSO_WM_UNIT_LAYERLEVEL" val="1_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
  <p:tag name="KSO_WM_UNIT_TEXT_FILL_FORE_SCHEMECOLOR_INDEX_BRIGHTNESS" val="0.25"/>
  <p:tag name="KSO_WM_UNIT_TEXT_FILL_FORE_SCHEMECOLOR_INDEX" val="13"/>
  <p:tag name="KSO_WM_UNIT_TEXT_FILL_TYPE" val="1"/>
  <p:tag name="KSO_WM_UNIT_USESOURCEFORMAT_APPLY" val="1"/>
  <p:tag name="KSO_WM_DIAGRAM_VIRTUALLY_FRAME" val="{&quot;height&quot;:156.51039370078738,&quot;left&quot;:168.74763779527558,&quot;top&quot;:235,&quot;width&quot;:511.492125984252}"/>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06942_1*l_h_i*1_2_3"/>
  <p:tag name="KSO_WM_TEMPLATE_CATEGORY" val="diagram"/>
  <p:tag name="KSO_WM_TEMPLATE_INDEX" val="20206942"/>
  <p:tag name="KSO_WM_UNIT_LAYERLEVEL" val="1_1_1"/>
  <p:tag name="KSO_WM_TAG_VERSION" val="1.0"/>
  <p:tag name="KSO_WM_BEAUTIFY_FLAG" val="#wm#"/>
  <p:tag name="KSO_WM_UNIT_LINE_FORE_SCHEMECOLOR_INDEX_BRIGHTNESS" val="0"/>
  <p:tag name="KSO_WM_UNIT_LINE_FORE_SCHEMECOLOR_INDEX" val="5"/>
  <p:tag name="KSO_WM_UNIT_LINE_FILL_TYPE" val="2"/>
  <p:tag name="KSO_WM_UNIT_USESOURCEFORMAT_APPLY" val="1"/>
  <p:tag name="KSO_WM_DIAGRAM_VIRTUALLY_FRAME" val="{&quot;height&quot;:156.51039370078738,&quot;left&quot;:168.74763779527558,&quot;top&quot;:235,&quot;width&quot;:511.492125984252}"/>
</p:tagLst>
</file>

<file path=ppt/tags/tag11.xml><?xml version="1.0" encoding="utf-8"?>
<p:tagLst xmlns:p="http://schemas.openxmlformats.org/presentationml/2006/main">
  <p:tag name="KSO_WM_SLIDE_ITEM_CNT" val="2"/>
</p:tagLst>
</file>

<file path=ppt/tags/tag12.xml><?xml version="1.0" encoding="utf-8"?>
<p:tagLst xmlns:p="http://schemas.openxmlformats.org/presentationml/2006/main">
  <p:tag name="KSO_WM_UNIT_SUBTYPE" val="a"/>
  <p:tag name="KSO_WM_UNIT_NOCLEAR" val="0"/>
  <p:tag name="KSO_WM_UNIT_VALUE" val="91"/>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6942_1*l_h_f*1_1_1"/>
  <p:tag name="KSO_WM_TEMPLATE_CATEGORY" val="diagram"/>
  <p:tag name="KSO_WM_TEMPLATE_INDEX" val="20206942"/>
  <p:tag name="KSO_WM_UNIT_LAYERLEVEL" val="1_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
  <p:tag name="KSO_WM_UNIT_TEXT_FILL_FORE_SCHEMECOLOR_INDEX_BRIGHTNESS" val="0.25"/>
  <p:tag name="KSO_WM_UNIT_TEXT_FILL_FORE_SCHEMECOLOR_INDEX" val="13"/>
  <p:tag name="KSO_WM_UNIT_TEXT_FILL_TYPE" val="1"/>
  <p:tag name="KSO_WM_UNIT_USESOURCEFORMAT_APPLY" val="1"/>
  <p:tag name="KSO_WM_DIAGRAM_VIRTUALLY_FRAME" val="{&quot;height&quot;:163.15,&quot;left&quot;:81.84763779527557,&quot;top&quot;:80.7,&quot;width&quot;:691.242125984252}"/>
</p:tagLst>
</file>

<file path=ppt/tags/tag13.xml><?xml version="1.0" encoding="utf-8"?>
<p:tagLst xmlns:p="http://schemas.openxmlformats.org/presentationml/2006/main">
  <p:tag name="KSO_WM_UNIT_SUBTYPE" val="a"/>
  <p:tag name="KSO_WM_UNIT_NOCLEAR" val="0"/>
  <p:tag name="KSO_WM_UNIT_VALUE" val="91"/>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06942_1*l_h_f*1_2_1"/>
  <p:tag name="KSO_WM_TEMPLATE_CATEGORY" val="diagram"/>
  <p:tag name="KSO_WM_TEMPLATE_INDEX" val="20206942"/>
  <p:tag name="KSO_WM_UNIT_LAYERLEVEL" val="1_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
  <p:tag name="KSO_WM_UNIT_TEXT_FILL_FORE_SCHEMECOLOR_INDEX_BRIGHTNESS" val="0.25"/>
  <p:tag name="KSO_WM_UNIT_TEXT_FILL_FORE_SCHEMECOLOR_INDEX" val="13"/>
  <p:tag name="KSO_WM_UNIT_TEXT_FILL_TYPE" val="1"/>
  <p:tag name="KSO_WM_UNIT_USESOURCEFORMAT_APPLY" val="1"/>
  <p:tag name="KSO_WM_DIAGRAM_VIRTUALLY_FRAME" val="{&quot;height&quot;:163.15,&quot;left&quot;:81.84763779527557,&quot;top&quot;:80.7,&quot;width&quot;:691.242125984252}"/>
</p:tagLst>
</file>

<file path=ppt/tags/tag14.xml><?xml version="1.0" encoding="utf-8"?>
<p:tagLst xmlns:p="http://schemas.openxmlformats.org/presentationml/2006/main">
  <p:tag name="KSO_WM_UNIT_SUBTYPE" val="a"/>
  <p:tag name="KSO_WM_UNIT_NOCLEAR" val="0"/>
  <p:tag name="KSO_WM_UNIT_VALUE" val="91"/>
  <p:tag name="KSO_WM_UNIT_HIGHLIGHT" val="0"/>
  <p:tag name="KSO_WM_UNIT_COMPATIBLE" val="0"/>
  <p:tag name="KSO_WM_UNIT_DIAGRAM_ISNUMVISUAL" val="0"/>
  <p:tag name="KSO_WM_UNIT_DIAGRAM_ISREFERUNIT" val="0"/>
  <p:tag name="KSO_WM_DIAGRAM_GROUP_CODE" val="l1-1"/>
  <p:tag name="KSO_WM_UNIT_TYPE" val="l_h_f"/>
  <p:tag name="KSO_WM_UNIT_INDEX" val="2_1_1"/>
  <p:tag name="KSO_WM_UNIT_ID" val="diagram20206942_1*l_h_f*2_1_1"/>
  <p:tag name="KSO_WM_TEMPLATE_CATEGORY" val="diagram"/>
  <p:tag name="KSO_WM_TEMPLATE_INDEX" val="20206942"/>
  <p:tag name="KSO_WM_UNIT_LAYERLEVEL" val="1_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
  <p:tag name="KSO_WM_UNIT_TEXT_FILL_FORE_SCHEMECOLOR_INDEX_BRIGHTNESS" val="0.25"/>
  <p:tag name="KSO_WM_UNIT_TEXT_FILL_FORE_SCHEMECOLOR_INDEX" val="13"/>
  <p:tag name="KSO_WM_UNIT_TEXT_FILL_TYPE" val="1"/>
  <p:tag name="KSO_WM_UNIT_USESOURCEFORMAT_APPLY" val="1"/>
  <p:tag name="KSO_WM_DIAGRAM_VIRTUALLY_FRAME" val="{&quot;height&quot;:349.0603937007874,&quot;left&quot;:76.74763779527561,&quot;top&quot;:89.13960629921257,&quot;width&quot;:698.1023622047244}"/>
</p:tagLst>
</file>

<file path=ppt/tags/tag15.xml><?xml version="1.0" encoding="utf-8"?>
<p:tagLst xmlns:p="http://schemas.openxmlformats.org/presentationml/2006/main">
  <p:tag name="KSO_WM_UNIT_SUBTYPE" val="a"/>
  <p:tag name="KSO_WM_UNIT_NOCLEAR" val="0"/>
  <p:tag name="KSO_WM_UNIT_VALUE" val="91"/>
  <p:tag name="KSO_WM_UNIT_HIGHLIGHT" val="0"/>
  <p:tag name="KSO_WM_UNIT_COMPATIBLE" val="0"/>
  <p:tag name="KSO_WM_UNIT_DIAGRAM_ISNUMVISUAL" val="0"/>
  <p:tag name="KSO_WM_UNIT_DIAGRAM_ISREFERUNIT" val="0"/>
  <p:tag name="KSO_WM_DIAGRAM_GROUP_CODE" val="l1-1"/>
  <p:tag name="KSO_WM_UNIT_TYPE" val="l_h_f"/>
  <p:tag name="KSO_WM_UNIT_INDEX" val="2_2_1"/>
  <p:tag name="KSO_WM_UNIT_ID" val="diagram20206942_1*l_h_f*2_2_1"/>
  <p:tag name="KSO_WM_TEMPLATE_CATEGORY" val="diagram"/>
  <p:tag name="KSO_WM_TEMPLATE_INDEX" val="20206942"/>
  <p:tag name="KSO_WM_UNIT_LAYERLEVEL" val="1_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
  <p:tag name="KSO_WM_UNIT_TEXT_FILL_FORE_SCHEMECOLOR_INDEX_BRIGHTNESS" val="0.25"/>
  <p:tag name="KSO_WM_UNIT_TEXT_FILL_FORE_SCHEMECOLOR_INDEX" val="13"/>
  <p:tag name="KSO_WM_UNIT_TEXT_FILL_TYPE" val="1"/>
  <p:tag name="KSO_WM_UNIT_USESOURCEFORMAT_APPLY" val="1"/>
  <p:tag name="KSO_WM_DIAGRAM_VIRTUALLY_FRAME" val="{&quot;height&quot;:349.0603937007874,&quot;left&quot;:76.74763779527561,&quot;top&quot;:89.13960629921257,&quot;width&quot;:698.1023622047244}"/>
</p:tagLst>
</file>

<file path=ppt/tags/tag16.xml><?xml version="1.0" encoding="utf-8"?>
<p:tagLst xmlns:p="http://schemas.openxmlformats.org/presentationml/2006/main">
  <p:tag name="KSO_WM_DIAGRAM_VIRTUALLY_FRAME" val="{&quot;height&quot;:349.0603937007874,&quot;left&quot;:76.74763779527561,&quot;top&quot;:89.13960629921257,&quot;width&quot;:698.1023622047244}"/>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2_1_1"/>
  <p:tag name="KSO_WM_UNIT_ID" val="diagram20206942_1*l_h_i*2_1_1"/>
  <p:tag name="KSO_WM_TEMPLATE_CATEGORY" val="diagram"/>
  <p:tag name="KSO_WM_TEMPLATE_INDEX" val="20206942"/>
  <p:tag name="KSO_WM_UNIT_LAYERLEVEL" val="1_1_1"/>
  <p:tag name="KSO_WM_TAG_VERSION" val="1.0"/>
  <p:tag name="KSO_WM_BEAUTIFY_FLAG" val="#wm#"/>
  <p:tag name="KSO_WM_UNIT_LINE_FORE_SCHEMECOLOR_INDEX_BRIGHTNESS" val="0"/>
  <p:tag name="KSO_WM_UNIT_LINE_FORE_SCHEMECOLOR_INDEX" val="5"/>
  <p:tag name="KSO_WM_UNIT_LINE_FILL_TYPE" val="2"/>
  <p:tag name="KSO_WM_UNIT_USESOURCEFORMAT_APPLY" val="1"/>
  <p:tag name="KSO_WM_DIAGRAM_VIRTUALLY_FRAME" val="{&quot;height&quot;:349.0603937007874,&quot;left&quot;:76.74763779527561,&quot;top&quot;:89.13960629921257,&quot;width&quot;:698.1023622047244}"/>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2_1_2"/>
  <p:tag name="KSO_WM_UNIT_ID" val="diagram20206942_1*l_h_i*2_1_2"/>
  <p:tag name="KSO_WM_TEMPLATE_CATEGORY" val="diagram"/>
  <p:tag name="KSO_WM_TEMPLATE_INDEX" val="20206942"/>
  <p:tag name="KSO_WM_UNIT_LAYERLEVEL" val="1_1_1"/>
  <p:tag name="KSO_WM_TAG_VERSION" val="1.0"/>
  <p:tag name="KSO_WM_BEAUTIFY_FLAG" val="#wm#"/>
  <p:tag name="KSO_WM_UNIT_USESOURCEFORMAT_APPLY" val="1"/>
  <p:tag name="KSO_WM_DIAGRAM_VIRTUALLY_FRAME" val="{&quot;height&quot;:349.0603937007874,&quot;left&quot;:76.74763779527561,&quot;top&quot;:89.13960629921257,&quot;width&quot;:698.1023622047244}"/>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2_1_3"/>
  <p:tag name="KSO_WM_UNIT_ID" val="diagram20206942_1*l_h_i*2_1_3"/>
  <p:tag name="KSO_WM_TEMPLATE_CATEGORY" val="diagram"/>
  <p:tag name="KSO_WM_TEMPLATE_INDEX" val="20206942"/>
  <p:tag name="KSO_WM_UNIT_LAYERLEVEL" val="1_1_1"/>
  <p:tag name="KSO_WM_TAG_VERSION" val="1.0"/>
  <p:tag name="KSO_WM_BEAUTIFY_FLAG" val="#wm#"/>
  <p:tag name="KSO_WM_UNIT_LINE_FORE_SCHEMECOLOR_INDEX_BRIGHTNESS" val="0"/>
  <p:tag name="KSO_WM_UNIT_LINE_FORE_SCHEMECOLOR_INDEX" val="5"/>
  <p:tag name="KSO_WM_UNIT_LINE_FILL_TYPE" val="2"/>
  <p:tag name="KSO_WM_UNIT_USESOURCEFORMAT_APPLY" val="1"/>
  <p:tag name="KSO_WM_DIAGRAM_VIRTUALLY_FRAME" val="{&quot;height&quot;:349.0603937007874,&quot;left&quot;:76.74763779527561,&quot;top&quot;:89.13960629921257,&quot;width&quot;:698.1023622047244}"/>
</p:tagLst>
</file>

<file path=ppt/tags/tag2.xml><?xml version="1.0" encoding="utf-8"?>
<p:tagLst xmlns:p="http://schemas.openxmlformats.org/presentationml/2006/main">
  <p:tag name="KSO_WM_UNIT_SUBTYPE" val="a"/>
  <p:tag name="KSO_WM_UNIT_NOCLEAR" val="0"/>
  <p:tag name="KSO_WM_UNIT_VALUE" val="91"/>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06942_1*l_h_f*1_2_1"/>
  <p:tag name="KSO_WM_TEMPLATE_CATEGORY" val="diagram"/>
  <p:tag name="KSO_WM_TEMPLATE_INDEX" val="20206942"/>
  <p:tag name="KSO_WM_UNIT_LAYERLEVEL" val="1_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
  <p:tag name="KSO_WM_UNIT_TEXT_FILL_FORE_SCHEMECOLOR_INDEX_BRIGHTNESS" val="0.25"/>
  <p:tag name="KSO_WM_UNIT_TEXT_FILL_FORE_SCHEMECOLOR_INDEX" val="13"/>
  <p:tag name="KSO_WM_UNIT_TEXT_FILL_TYPE" val="1"/>
  <p:tag name="KSO_WM_UNIT_USESOURCEFORMAT_APPLY" val="1"/>
  <p:tag name="KSO_WM_DIAGRAM_VIRTUALLY_FRAME" val="{&quot;height&quot;:156.51039370078738,&quot;left&quot;:168.74763779527558,&quot;top&quot;:235,&quot;width&quot;:511.492125984252}"/>
</p:tagLst>
</file>

<file path=ppt/tags/tag20.xml><?xml version="1.0" encoding="utf-8"?>
<p:tagLst xmlns:p="http://schemas.openxmlformats.org/presentationml/2006/main">
  <p:tag name="KSO_WM_DIAGRAM_VIRTUALLY_FRAME" val="{&quot;height&quot;:155.7207874015748,&quot;left&quot;:75.34763779527557,&quot;top&quot;:235.78960629921258,&quot;width&quot;:740.442125984252}"/>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2_1_1"/>
  <p:tag name="KSO_WM_UNIT_ID" val="diagram20206942_1*l_h_i*2_1_1"/>
  <p:tag name="KSO_WM_TEMPLATE_CATEGORY" val="diagram"/>
  <p:tag name="KSO_WM_TEMPLATE_INDEX" val="20206942"/>
  <p:tag name="KSO_WM_UNIT_LAYERLEVEL" val="1_1_1"/>
  <p:tag name="KSO_WM_TAG_VERSION" val="1.0"/>
  <p:tag name="KSO_WM_UNIT_LINE_FORE_SCHEMECOLOR_INDEX_BRIGHTNESS" val="0"/>
  <p:tag name="KSO_WM_UNIT_LINE_FORE_SCHEMECOLOR_INDEX" val="5"/>
  <p:tag name="KSO_WM_UNIT_LINE_FILL_TYPE" val="2"/>
  <p:tag name="KSO_WM_UNIT_USESOURCEFORMAT_APPLY" val="1"/>
  <p:tag name="KSO_WM_DIAGRAM_VIRTUALLY_FRAME" val="{&quot;height&quot;:155.7207874015748,&quot;left&quot;:75.34763779527557,&quot;top&quot;:235.78960629921258,&quot;width&quot;:740.442125984252}"/>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2_1_2"/>
  <p:tag name="KSO_WM_UNIT_ID" val="diagram20206942_1*l_h_i*2_1_2"/>
  <p:tag name="KSO_WM_TEMPLATE_CATEGORY" val="diagram"/>
  <p:tag name="KSO_WM_TEMPLATE_INDEX" val="20206942"/>
  <p:tag name="KSO_WM_UNIT_LAYERLEVEL" val="1_1_1"/>
  <p:tag name="KSO_WM_TAG_VERSION" val="1.0"/>
  <p:tag name="KSO_WM_UNIT_USESOURCEFORMAT_APPLY" val="1"/>
  <p:tag name="KSO_WM_DIAGRAM_VIRTUALLY_FRAME" val="{&quot;height&quot;:155.7207874015748,&quot;left&quot;:75.34763779527557,&quot;top&quot;:235.78960629921258,&quot;width&quot;:740.442125984252}"/>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2_1_3"/>
  <p:tag name="KSO_WM_UNIT_ID" val="diagram20206942_1*l_h_i*2_1_3"/>
  <p:tag name="KSO_WM_TEMPLATE_CATEGORY" val="diagram"/>
  <p:tag name="KSO_WM_TEMPLATE_INDEX" val="20206942"/>
  <p:tag name="KSO_WM_UNIT_LAYERLEVEL" val="1_1_1"/>
  <p:tag name="KSO_WM_TAG_VERSION" val="1.0"/>
  <p:tag name="KSO_WM_UNIT_LINE_FORE_SCHEMECOLOR_INDEX_BRIGHTNESS" val="0"/>
  <p:tag name="KSO_WM_UNIT_LINE_FORE_SCHEMECOLOR_INDEX" val="5"/>
  <p:tag name="KSO_WM_UNIT_LINE_FILL_TYPE" val="2"/>
  <p:tag name="KSO_WM_UNIT_USESOURCEFORMAT_APPLY" val="1"/>
  <p:tag name="KSO_WM_DIAGRAM_VIRTUALLY_FRAME" val="{&quot;height&quot;:155.7207874015748,&quot;left&quot;:75.34763779527557,&quot;top&quot;:235.78960629921258,&quot;width&quot;:740.442125984252}"/>
</p:tagLst>
</file>

<file path=ppt/tags/tag24.xml><?xml version="1.0" encoding="utf-8"?>
<p:tagLst xmlns:p="http://schemas.openxmlformats.org/presentationml/2006/main">
  <p:tag name="KSO_WM_DIAGRAM_VIRTUALLY_FRAME" val="{&quot;height&quot;:302.37078740157483,&quot;left&quot;:76.74763779527561,&quot;top&quot;:89.13960629921257,&quot;width&quot;:696.342125984252}"/>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2_1_1"/>
  <p:tag name="KSO_WM_UNIT_ID" val="diagram20206942_1*l_h_i*2_1_1"/>
  <p:tag name="KSO_WM_TEMPLATE_CATEGORY" val="diagram"/>
  <p:tag name="KSO_WM_TEMPLATE_INDEX" val="20206942"/>
  <p:tag name="KSO_WM_UNIT_LAYERLEVEL" val="1_1_1"/>
  <p:tag name="KSO_WM_TAG_VERSION" val="1.0"/>
  <p:tag name="KSO_WM_UNIT_LINE_FORE_SCHEMECOLOR_INDEX_BRIGHTNESS" val="0"/>
  <p:tag name="KSO_WM_UNIT_LINE_FORE_SCHEMECOLOR_INDEX" val="5"/>
  <p:tag name="KSO_WM_UNIT_LINE_FILL_TYPE" val="2"/>
  <p:tag name="KSO_WM_UNIT_USESOURCEFORMAT_APPLY" val="1"/>
  <p:tag name="KSO_WM_DIAGRAM_VIRTUALLY_FRAME" val="{&quot;height&quot;:302.37078740157483,&quot;left&quot;:76.74763779527561,&quot;top&quot;:89.13960629921257,&quot;width&quot;:696.342125984252}"/>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2_1_2"/>
  <p:tag name="KSO_WM_UNIT_ID" val="diagram20206942_1*l_h_i*2_1_2"/>
  <p:tag name="KSO_WM_TEMPLATE_CATEGORY" val="diagram"/>
  <p:tag name="KSO_WM_TEMPLATE_INDEX" val="20206942"/>
  <p:tag name="KSO_WM_UNIT_LAYERLEVEL" val="1_1_1"/>
  <p:tag name="KSO_WM_TAG_VERSION" val="1.0"/>
  <p:tag name="KSO_WM_UNIT_USESOURCEFORMAT_APPLY" val="1"/>
  <p:tag name="KSO_WM_DIAGRAM_VIRTUALLY_FRAME" val="{&quot;height&quot;:302.37078740157483,&quot;left&quot;:76.74763779527561,&quot;top&quot;:89.13960629921257,&quot;width&quot;:696.342125984252}"/>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2_1_3"/>
  <p:tag name="KSO_WM_UNIT_ID" val="diagram20206942_1*l_h_i*2_1_3"/>
  <p:tag name="KSO_WM_TEMPLATE_CATEGORY" val="diagram"/>
  <p:tag name="KSO_WM_TEMPLATE_INDEX" val="20206942"/>
  <p:tag name="KSO_WM_UNIT_LAYERLEVEL" val="1_1_1"/>
  <p:tag name="KSO_WM_TAG_VERSION" val="1.0"/>
  <p:tag name="KSO_WM_UNIT_LINE_FORE_SCHEMECOLOR_INDEX_BRIGHTNESS" val="0"/>
  <p:tag name="KSO_WM_UNIT_LINE_FORE_SCHEMECOLOR_INDEX" val="5"/>
  <p:tag name="KSO_WM_UNIT_LINE_FILL_TYPE" val="2"/>
  <p:tag name="KSO_WM_UNIT_USESOURCEFORMAT_APPLY" val="1"/>
  <p:tag name="KSO_WM_DIAGRAM_VIRTUALLY_FRAME" val="{&quot;height&quot;:302.37078740157483,&quot;left&quot;:76.74763779527561,&quot;top&quot;:89.13960629921257,&quot;width&quot;:696.342125984252}"/>
</p:tagLst>
</file>

<file path=ppt/tags/tag28.xml><?xml version="1.0" encoding="utf-8"?>
<p:tagLst xmlns:p="http://schemas.openxmlformats.org/presentationml/2006/main">
  <p:tag name="KSO_WM_DIAGRAM_VIRTUALLY_FRAME" val="{&quot;height&quot;:302.37078740157483,&quot;left&quot;:76.74763779527561,&quot;top&quot;:89.13960629921257,&quot;width&quot;:696.342125984252}"/>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2_1_1"/>
  <p:tag name="KSO_WM_UNIT_ID" val="diagram20206942_1*l_h_i*2_1_1"/>
  <p:tag name="KSO_WM_TEMPLATE_CATEGORY" val="diagram"/>
  <p:tag name="KSO_WM_TEMPLATE_INDEX" val="20206942"/>
  <p:tag name="KSO_WM_UNIT_LAYERLEVEL" val="1_1_1"/>
  <p:tag name="KSO_WM_TAG_VERSION" val="1.0"/>
  <p:tag name="KSO_WM_UNIT_LINE_FORE_SCHEMECOLOR_INDEX_BRIGHTNESS" val="0"/>
  <p:tag name="KSO_WM_UNIT_LINE_FORE_SCHEMECOLOR_INDEX" val="5"/>
  <p:tag name="KSO_WM_UNIT_LINE_FILL_TYPE" val="2"/>
  <p:tag name="KSO_WM_UNIT_USESOURCEFORMAT_APPLY" val="1"/>
  <p:tag name="KSO_WM_DIAGRAM_VIRTUALLY_FRAME" val="{&quot;height&quot;:302.37078740157483,&quot;left&quot;:76.74763779527561,&quot;top&quot;:89.13960629921257,&quot;width&quot;:696.342125984252}"/>
</p:tagLst>
</file>

<file path=ppt/tags/tag3.xml><?xml version="1.0" encoding="utf-8"?>
<p:tagLst xmlns:p="http://schemas.openxmlformats.org/presentationml/2006/main">
  <p:tag name="KSO_WM_DIAGRAM_VIRTUALLY_FRAME" val="{&quot;height&quot;:156.51039370078738,&quot;left&quot;:168.74763779527558,&quot;top&quot;:235,&quot;width&quot;:511.492125984252}"/>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2_1_2"/>
  <p:tag name="KSO_WM_UNIT_ID" val="diagram20206942_1*l_h_i*2_1_2"/>
  <p:tag name="KSO_WM_TEMPLATE_CATEGORY" val="diagram"/>
  <p:tag name="KSO_WM_TEMPLATE_INDEX" val="20206942"/>
  <p:tag name="KSO_WM_UNIT_LAYERLEVEL" val="1_1_1"/>
  <p:tag name="KSO_WM_TAG_VERSION" val="1.0"/>
  <p:tag name="KSO_WM_UNIT_USESOURCEFORMAT_APPLY" val="1"/>
  <p:tag name="KSO_WM_DIAGRAM_VIRTUALLY_FRAME" val="{&quot;height&quot;:302.37078740157483,&quot;left&quot;:76.74763779527561,&quot;top&quot;:89.13960629921257,&quot;width&quot;:696.342125984252}"/>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2_1_3"/>
  <p:tag name="KSO_WM_UNIT_ID" val="diagram20206942_1*l_h_i*2_1_3"/>
  <p:tag name="KSO_WM_TEMPLATE_CATEGORY" val="diagram"/>
  <p:tag name="KSO_WM_TEMPLATE_INDEX" val="20206942"/>
  <p:tag name="KSO_WM_UNIT_LAYERLEVEL" val="1_1_1"/>
  <p:tag name="KSO_WM_TAG_VERSION" val="1.0"/>
  <p:tag name="KSO_WM_UNIT_LINE_FORE_SCHEMECOLOR_INDEX_BRIGHTNESS" val="0"/>
  <p:tag name="KSO_WM_UNIT_LINE_FORE_SCHEMECOLOR_INDEX" val="5"/>
  <p:tag name="KSO_WM_UNIT_LINE_FILL_TYPE" val="2"/>
  <p:tag name="KSO_WM_UNIT_USESOURCEFORMAT_APPLY" val="1"/>
  <p:tag name="KSO_WM_DIAGRAM_VIRTUALLY_FRAME" val="{&quot;height&quot;:302.37078740157483,&quot;left&quot;:76.74763779527561,&quot;top&quot;:89.13960629921257,&quot;width&quot;:696.342125984252}"/>
</p:tagLst>
</file>

<file path=ppt/tags/tag32.xml><?xml version="1.0" encoding="utf-8"?>
<p:tagLst xmlns:p="http://schemas.openxmlformats.org/presentationml/2006/main">
  <p:tag name="KSO_WM_DIAGRAM_VIRTUALLY_FRAME" val="{&quot;height&quot;:302.37078740157483,&quot;left&quot;:76.74763779527561,&quot;top&quot;:89.13960629921257,&quot;width&quot;:696.342125984252}"/>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2_1_1"/>
  <p:tag name="KSO_WM_UNIT_ID" val="diagram20206942_1*l_h_i*2_1_1"/>
  <p:tag name="KSO_WM_TEMPLATE_CATEGORY" val="diagram"/>
  <p:tag name="KSO_WM_TEMPLATE_INDEX" val="20206942"/>
  <p:tag name="KSO_WM_UNIT_LAYERLEVEL" val="1_1_1"/>
  <p:tag name="KSO_WM_TAG_VERSION" val="1.0"/>
  <p:tag name="KSO_WM_UNIT_LINE_FORE_SCHEMECOLOR_INDEX_BRIGHTNESS" val="0"/>
  <p:tag name="KSO_WM_UNIT_LINE_FORE_SCHEMECOLOR_INDEX" val="5"/>
  <p:tag name="KSO_WM_UNIT_LINE_FILL_TYPE" val="2"/>
  <p:tag name="KSO_WM_UNIT_USESOURCEFORMAT_APPLY" val="1"/>
  <p:tag name="KSO_WM_DIAGRAM_VIRTUALLY_FRAME" val="{&quot;height&quot;:302.37078740157483,&quot;left&quot;:76.74763779527561,&quot;top&quot;:89.13960629921257,&quot;width&quot;:696.342125984252}"/>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2_1_2"/>
  <p:tag name="KSO_WM_UNIT_ID" val="diagram20206942_1*l_h_i*2_1_2"/>
  <p:tag name="KSO_WM_TEMPLATE_CATEGORY" val="diagram"/>
  <p:tag name="KSO_WM_TEMPLATE_INDEX" val="20206942"/>
  <p:tag name="KSO_WM_UNIT_LAYERLEVEL" val="1_1_1"/>
  <p:tag name="KSO_WM_TAG_VERSION" val="1.0"/>
  <p:tag name="KSO_WM_UNIT_USESOURCEFORMAT_APPLY" val="1"/>
  <p:tag name="KSO_WM_DIAGRAM_VIRTUALLY_FRAME" val="{&quot;height&quot;:302.37078740157483,&quot;left&quot;:76.74763779527561,&quot;top&quot;:89.13960629921257,&quot;width&quot;:696.342125984252}"/>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2_1_3"/>
  <p:tag name="KSO_WM_UNIT_ID" val="diagram20206942_1*l_h_i*2_1_3"/>
  <p:tag name="KSO_WM_TEMPLATE_CATEGORY" val="diagram"/>
  <p:tag name="KSO_WM_TEMPLATE_INDEX" val="20206942"/>
  <p:tag name="KSO_WM_UNIT_LAYERLEVEL" val="1_1_1"/>
  <p:tag name="KSO_WM_TAG_VERSION" val="1.0"/>
  <p:tag name="KSO_WM_UNIT_LINE_FORE_SCHEMECOLOR_INDEX_BRIGHTNESS" val="0"/>
  <p:tag name="KSO_WM_UNIT_LINE_FORE_SCHEMECOLOR_INDEX" val="5"/>
  <p:tag name="KSO_WM_UNIT_LINE_FILL_TYPE" val="2"/>
  <p:tag name="KSO_WM_UNIT_USESOURCEFORMAT_APPLY" val="1"/>
  <p:tag name="KSO_WM_DIAGRAM_VIRTUALLY_FRAME" val="{&quot;height&quot;:302.37078740157483,&quot;left&quot;:76.74763779527561,&quot;top&quot;:89.13960629921257,&quot;width&quot;:696.342125984252}"/>
</p:tagLst>
</file>

<file path=ppt/tags/tag36.xml><?xml version="1.0" encoding="utf-8"?>
<p:tagLst xmlns:p="http://schemas.openxmlformats.org/presentationml/2006/main">
  <p:tag name="KSO_WM_UNIT_SUBTYPE" val="a"/>
  <p:tag name="KSO_WM_UNIT_NOCLEAR" val="0"/>
  <p:tag name="KSO_WM_UNIT_VALUE" val="91"/>
  <p:tag name="KSO_WM_UNIT_HIGHLIGHT" val="0"/>
  <p:tag name="KSO_WM_UNIT_COMPATIBLE" val="0"/>
  <p:tag name="KSO_WM_UNIT_DIAGRAM_ISNUMVISUAL" val="0"/>
  <p:tag name="KSO_WM_UNIT_DIAGRAM_ISREFERUNIT" val="0"/>
  <p:tag name="KSO_WM_DIAGRAM_GROUP_CODE" val="l1-1"/>
  <p:tag name="KSO_WM_UNIT_TYPE" val="l_h_f"/>
  <p:tag name="KSO_WM_UNIT_INDEX" val="2_2_1"/>
  <p:tag name="KSO_WM_UNIT_ID" val="diagram20206942_1*l_h_f*2_2_1"/>
  <p:tag name="KSO_WM_TEMPLATE_CATEGORY" val="diagram"/>
  <p:tag name="KSO_WM_TEMPLATE_INDEX" val="20206942"/>
  <p:tag name="KSO_WM_UNIT_LAYERLEVEL" val="1_1_1"/>
  <p:tag name="KSO_WM_TAG_VERSION" val="1.0"/>
  <p:tag name="KSO_WM_UNIT_PRESET_TEXT" val="单击此处输入你的正文，文字是您思想的提炼，为了最终演示发布的良好效果，请尽量言简意赅的阐述观点；根据需要可酌情增减文字，以便观者可以准确理解您所传达的信息。"/>
  <p:tag name="KSO_WM_UNIT_TEXT_FILL_FORE_SCHEMECOLOR_INDEX_BRIGHTNESS" val="0.25"/>
  <p:tag name="KSO_WM_UNIT_TEXT_FILL_FORE_SCHEMECOLOR_INDEX" val="13"/>
  <p:tag name="KSO_WM_UNIT_TEXT_FILL_TYPE" val="1"/>
  <p:tag name="KSO_WM_UNIT_USESOURCEFORMAT_APPLY" val="1"/>
  <p:tag name="KSO_WM_DIAGRAM_VIRTUALLY_FRAME" val="{&quot;height&quot;:313.3207874015748,&quot;left&quot;:76.74763779527561,&quot;top&quot;:89.13960629921257,&quot;width&quot;:696.342125984252}"/>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06942_1*l_h_i*1_1_1"/>
  <p:tag name="KSO_WM_TEMPLATE_CATEGORY" val="diagram"/>
  <p:tag name="KSO_WM_TEMPLATE_INDEX" val="20206942"/>
  <p:tag name="KSO_WM_UNIT_LAYERLEVEL" val="1_1_1"/>
  <p:tag name="KSO_WM_TAG_VERSION" val="1.0"/>
  <p:tag name="KSO_WM_BEAUTIFY_FLAG" val="#wm#"/>
  <p:tag name="KSO_WM_UNIT_LINE_FORE_SCHEMECOLOR_INDEX_BRIGHTNESS" val="0"/>
  <p:tag name="KSO_WM_UNIT_LINE_FORE_SCHEMECOLOR_INDEX" val="5"/>
  <p:tag name="KSO_WM_UNIT_LINE_FILL_TYPE" val="2"/>
  <p:tag name="KSO_WM_UNIT_USESOURCEFORMAT_APPLY" val="1"/>
  <p:tag name="KSO_WM_DIAGRAM_VIRTUALLY_FRAME" val="{&quot;height&quot;:156.51039370078738,&quot;left&quot;:168.74763779527558,&quot;top&quot;:235,&quot;width&quot;:511.492125984252}"/>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06942_1*l_h_i*1_1_2"/>
  <p:tag name="KSO_WM_TEMPLATE_CATEGORY" val="diagram"/>
  <p:tag name="KSO_WM_TEMPLATE_INDEX" val="20206942"/>
  <p:tag name="KSO_WM_UNIT_LAYERLEVEL" val="1_1_1"/>
  <p:tag name="KSO_WM_TAG_VERSION" val="1.0"/>
  <p:tag name="KSO_WM_BEAUTIFY_FLAG" val="#wm#"/>
  <p:tag name="KSO_WM_UNIT_USESOURCEFORMAT_APPLY" val="1"/>
  <p:tag name="KSO_WM_DIAGRAM_VIRTUALLY_FRAME" val="{&quot;height&quot;:156.51039370078738,&quot;left&quot;:168.74763779527558,&quot;top&quot;:235,&quot;width&quot;:511.492125984252}"/>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06942_1*l_h_i*1_1_3"/>
  <p:tag name="KSO_WM_TEMPLATE_CATEGORY" val="diagram"/>
  <p:tag name="KSO_WM_TEMPLATE_INDEX" val="20206942"/>
  <p:tag name="KSO_WM_UNIT_LAYERLEVEL" val="1_1_1"/>
  <p:tag name="KSO_WM_TAG_VERSION" val="1.0"/>
  <p:tag name="KSO_WM_BEAUTIFY_FLAG" val="#wm#"/>
  <p:tag name="KSO_WM_UNIT_LINE_FORE_SCHEMECOLOR_INDEX_BRIGHTNESS" val="0"/>
  <p:tag name="KSO_WM_UNIT_LINE_FORE_SCHEMECOLOR_INDEX" val="5"/>
  <p:tag name="KSO_WM_UNIT_LINE_FILL_TYPE" val="2"/>
  <p:tag name="KSO_WM_UNIT_USESOURCEFORMAT_APPLY" val="1"/>
  <p:tag name="KSO_WM_DIAGRAM_VIRTUALLY_FRAME" val="{&quot;height&quot;:156.51039370078738,&quot;left&quot;:168.74763779527558,&quot;top&quot;:235,&quot;width&quot;:511.492125984252}"/>
</p:tagLst>
</file>

<file path=ppt/tags/tag7.xml><?xml version="1.0" encoding="utf-8"?>
<p:tagLst xmlns:p="http://schemas.openxmlformats.org/presentationml/2006/main">
  <p:tag name="KSO_WM_DIAGRAM_VIRTUALLY_FRAME" val="{&quot;height&quot;:156.51039370078738,&quot;left&quot;:168.74763779527558,&quot;top&quot;:235,&quot;width&quot;:511.492125984252}"/>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06942_1*l_h_i*1_2_1"/>
  <p:tag name="KSO_WM_TEMPLATE_CATEGORY" val="diagram"/>
  <p:tag name="KSO_WM_TEMPLATE_INDEX" val="20206942"/>
  <p:tag name="KSO_WM_UNIT_LAYERLEVEL" val="1_1_1"/>
  <p:tag name="KSO_WM_TAG_VERSION" val="1.0"/>
  <p:tag name="KSO_WM_BEAUTIFY_FLAG" val="#wm#"/>
  <p:tag name="KSO_WM_UNIT_LINE_FORE_SCHEMECOLOR_INDEX_BRIGHTNESS" val="0"/>
  <p:tag name="KSO_WM_UNIT_LINE_FORE_SCHEMECOLOR_INDEX" val="5"/>
  <p:tag name="KSO_WM_UNIT_LINE_FILL_TYPE" val="2"/>
  <p:tag name="KSO_WM_UNIT_USESOURCEFORMAT_APPLY" val="1"/>
  <p:tag name="KSO_WM_DIAGRAM_VIRTUALLY_FRAME" val="{&quot;height&quot;:156.51039370078738,&quot;left&quot;:168.74763779527558,&quot;top&quot;:235,&quot;width&quot;:511.492125984252}"/>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06942_1*l_h_i*1_2_2"/>
  <p:tag name="KSO_WM_TEMPLATE_CATEGORY" val="diagram"/>
  <p:tag name="KSO_WM_TEMPLATE_INDEX" val="20206942"/>
  <p:tag name="KSO_WM_UNIT_LAYERLEVEL" val="1_1_1"/>
  <p:tag name="KSO_WM_TAG_VERSION" val="1.0"/>
  <p:tag name="KSO_WM_BEAUTIFY_FLAG" val="#wm#"/>
  <p:tag name="KSO_WM_UNIT_USESOURCEFORMAT_APPLY" val="1"/>
  <p:tag name="KSO_WM_DIAGRAM_VIRTUALLY_FRAME" val="{&quot;height&quot;:156.51039370078738,&quot;left&quot;:168.74763779527558,&quot;top&quot;:235,&quot;width&quot;:511.49212598425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lang="zh-CN" altLang="en-US"/>
        </a:defPPr>
      </a:lstStyle>
      <a:style>
        <a:lnRef idx="2">
          <a:schemeClr val="accent1">
            <a:lumMod val="75000"/>
          </a:schemeClr>
        </a:lnRef>
        <a:fillRef idx="1">
          <a:schemeClr val="accent1"/>
        </a:fillRef>
        <a:effectRef idx="0">
          <a:srgbClr val="FFFFFF"/>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1013</Words>
  <Application>WPS 演示</Application>
  <PresentationFormat>宽屏</PresentationFormat>
  <Paragraphs>51</Paragraphs>
  <Slides>6</Slides>
  <Notes>0</Notes>
  <HiddenSlides>0</HiddenSlides>
  <MMClips>1</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6</vt:i4>
      </vt:variant>
    </vt:vector>
  </HeadingPairs>
  <TitlesOfParts>
    <vt:vector size="21" baseType="lpstr">
      <vt:lpstr>Arial</vt:lpstr>
      <vt:lpstr>宋体</vt:lpstr>
      <vt:lpstr>Wingdings</vt:lpstr>
      <vt:lpstr>楷体</vt:lpstr>
      <vt:lpstr>字魂143号-正酷超级黑</vt:lpstr>
      <vt:lpstr>黑体</vt:lpstr>
      <vt:lpstr>仿宋_GB2312</vt:lpstr>
      <vt:lpstr>汉仪元隆黑 90W</vt:lpstr>
      <vt:lpstr>方正小标宋简体</vt:lpstr>
      <vt:lpstr>等线</vt:lpstr>
      <vt:lpstr>微软雅黑</vt:lpstr>
      <vt:lpstr>Arial Unicode MS</vt:lpstr>
      <vt:lpstr>等线 Light</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bing</dc:creator>
  <cp:lastModifiedBy>水晶</cp:lastModifiedBy>
  <cp:revision>30</cp:revision>
  <dcterms:created xsi:type="dcterms:W3CDTF">2025-09-17T03:35:00Z</dcterms:created>
  <dcterms:modified xsi:type="dcterms:W3CDTF">2025-09-17T03:37:14Z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7EC5A0FC260F49CF9731BEF53DDE15F3_13</vt:lpwstr>
  </property>
  <property fmtid="{D5CDD505-2E9C-101B-9397-08002B2CF9AE}" pid="3" name="KSOProductBuildVer">
    <vt:lpwstr>2052-12.1.0.22529</vt:lpwstr>
  </property>
</Properties>
</file>